
<file path=[Content_Types].xml><?xml version="1.0" encoding="utf-8"?>
<Types xmlns="http://schemas.openxmlformats.org/package/2006/content-types">
  <Default Extension="mp3" ContentType="audio/mpeg"/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9"/>
  </p:notesMasterIdLst>
  <p:sldIdLst>
    <p:sldId id="256" r:id="rId2"/>
    <p:sldId id="285" r:id="rId3"/>
    <p:sldId id="259" r:id="rId4"/>
    <p:sldId id="291" r:id="rId5"/>
    <p:sldId id="262" r:id="rId6"/>
    <p:sldId id="287" r:id="rId7"/>
    <p:sldId id="286" r:id="rId8"/>
    <p:sldId id="290" r:id="rId9"/>
    <p:sldId id="289" r:id="rId10"/>
    <p:sldId id="261" r:id="rId11"/>
    <p:sldId id="292" r:id="rId12"/>
    <p:sldId id="293" r:id="rId13"/>
    <p:sldId id="294" r:id="rId14"/>
    <p:sldId id="295" r:id="rId15"/>
    <p:sldId id="296" r:id="rId16"/>
    <p:sldId id="297" r:id="rId17"/>
    <p:sldId id="280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962A02B8-4589-4D2F-A7A5-4F2D077C2E17}">
          <p14:sldIdLst>
            <p14:sldId id="256"/>
            <p14:sldId id="285"/>
            <p14:sldId id="259"/>
            <p14:sldId id="291"/>
            <p14:sldId id="262"/>
            <p14:sldId id="287"/>
            <p14:sldId id="286"/>
            <p14:sldId id="290"/>
            <p14:sldId id="289"/>
            <p14:sldId id="261"/>
            <p14:sldId id="292"/>
            <p14:sldId id="293"/>
            <p14:sldId id="294"/>
            <p14:sldId id="295"/>
            <p14:sldId id="296"/>
            <p14:sldId id="297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1C6"/>
    <a:srgbClr val="C6DAEC"/>
    <a:srgbClr val="0E293C"/>
    <a:srgbClr val="2C9DDE"/>
    <a:srgbClr val="19B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63C10A-B63C-481E-9203-53B37E5F252C}">
  <a:tblStyle styleId="{2463C10A-B63C-481E-9203-53B37E5F25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839" autoAdjust="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outlineViewPr>
    <p:cViewPr>
      <p:scale>
        <a:sx n="33" d="100"/>
        <a:sy n="33" d="100"/>
      </p:scale>
      <p:origin x="0" y="-22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Welcome Everyone! I</a:t>
            </a:r>
            <a:r>
              <a:rPr lang="en-US" baseline="0" dirty="0" smtClean="0"/>
              <a:t> am Heather Couturier, Access Systems Specialist with Weber State University.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Importance of security – it’s what we do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Today’s presentation is about the values of utilizing information security auditing processes to help protect our institutions,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also known as….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0837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2653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6799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9072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 smtClean="0"/>
              <a:t>Dual Authentication &amp; Door handles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3699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 smtClean="0"/>
              <a:t>Dual Authentication &amp; Door handles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8301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Shape 5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Attack of the White Hats!!</a:t>
            </a:r>
          </a:p>
          <a:p>
            <a:r>
              <a:rPr lang="en-US" dirty="0" smtClean="0"/>
              <a:t>The terror of knowing your system has</a:t>
            </a:r>
            <a:r>
              <a:rPr lang="en-US" baseline="0" dirty="0" smtClean="0"/>
              <a:t> been compromised</a:t>
            </a:r>
          </a:p>
          <a:p>
            <a:r>
              <a:rPr lang="en-US" baseline="0" dirty="0" smtClean="0"/>
              <a:t>It never feels good knowing someone has found and exploited a weakness, but with the right mindset I can assure you</a:t>
            </a:r>
            <a:endParaRPr lang="en-US" dirty="0" smtClean="0"/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3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Getting hacked can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be a good thing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The diversity of our group is a strength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Some of this presentation will seem basic to some people</a:t>
            </a:r>
            <a:endParaRPr lang="en-US" sz="1100" b="0" i="0" u="none" strike="noStrike" cap="none" baseline="0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No system is hack-proof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(at least not yet, comparable to infomercials and magic diets)</a:t>
            </a:r>
          </a:p>
          <a:p>
            <a:pPr lvl="0"/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Ingenuity &amp; curiosity of the hacker brain paired with amazing technological skills</a:t>
            </a:r>
          </a:p>
          <a:p>
            <a:pPr lvl="0"/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There will always be someone to challenge the system.</a:t>
            </a:r>
          </a:p>
          <a:p>
            <a:pPr lvl="0"/>
            <a:endParaRPr lang="en-US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This can be expensive,</a:t>
            </a:r>
            <a:r>
              <a:rPr lang="en-US" baseline="0" dirty="0" smtClean="0"/>
              <a:t> and it’s crucial you’re dealing with people or organizations you can trust.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4665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-Because nothing is hack-proof,</a:t>
            </a:r>
            <a:r>
              <a:rPr lang="en-US" baseline="0" dirty="0" smtClean="0"/>
              <a:t> it’s important to consider Defense in Depth</a:t>
            </a:r>
            <a:endParaRPr lang="en-US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Physical access control and IT access control are directly related.</a:t>
            </a:r>
            <a:endParaRPr lang="en-US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Multiple Layers of Security Controls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Covering personnel, procedural, technical and physical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The goal is to buy an institution time to handle an attack, but this leads us to a new question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The simple answer is YES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It’s natural for us to avoid them – no one wants to be weak, vulnerable, etc. 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endParaRPr lang="en-US" sz="1100" b="0" i="0" u="none" strike="noStrike" cap="none" baseline="0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0820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1040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This can be expensive,</a:t>
            </a:r>
            <a:r>
              <a:rPr lang="en-US" baseline="0" dirty="0" smtClean="0"/>
              <a:t> and it’s crucial you’re dealing with people or organizations you can trust.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2209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UEN and 3 universities participated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Utilized models from institutions in Arizona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And recommendations from NIST, National Institute of Standards &amp; Technology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122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3919993" y="3977033"/>
            <a:ext cx="1303500" cy="112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Shape 11"/>
          <p:cNvSpPr/>
          <p:nvPr/>
        </p:nvSpPr>
        <p:spPr>
          <a:xfrm rot="5400000">
            <a:off x="3809057" y="-81000"/>
            <a:ext cx="1525500" cy="1761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400175" y="1991825"/>
            <a:ext cx="6343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2809875" y="-172875"/>
            <a:ext cx="1111500" cy="9624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602723" y="1360109"/>
            <a:ext cx="493800" cy="427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rot="10800000" flipH="1">
            <a:off x="5278915" y="855279"/>
            <a:ext cx="944700" cy="818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 flipH="1">
            <a:off x="5365799" y="352324"/>
            <a:ext cx="493800" cy="4272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" name="Shape 17"/>
          <p:cNvGrpSpPr/>
          <p:nvPr/>
        </p:nvGrpSpPr>
        <p:grpSpPr>
          <a:xfrm>
            <a:off x="5549153" y="1029780"/>
            <a:ext cx="404640" cy="374059"/>
            <a:chOff x="5975075" y="2327500"/>
            <a:chExt cx="420100" cy="388350"/>
          </a:xfrm>
        </p:grpSpPr>
        <p:sp>
          <p:nvSpPr>
            <p:cNvPr id="18" name="Shape 18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Shape 20"/>
          <p:cNvSpPr/>
          <p:nvPr/>
        </p:nvSpPr>
        <p:spPr>
          <a:xfrm>
            <a:off x="3253021" y="113273"/>
            <a:ext cx="225085" cy="38996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4380526" y="515192"/>
            <a:ext cx="382958" cy="607111"/>
            <a:chOff x="6718575" y="2318625"/>
            <a:chExt cx="256950" cy="407375"/>
          </a:xfrm>
        </p:grpSpPr>
        <p:sp>
          <p:nvSpPr>
            <p:cNvPr id="22" name="Shape 2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3199464" y="902959"/>
            <a:ext cx="395018" cy="403297"/>
            <a:chOff x="3951850" y="2985350"/>
            <a:chExt cx="407950" cy="416500"/>
          </a:xfrm>
        </p:grpSpPr>
        <p:sp>
          <p:nvSpPr>
            <p:cNvPr id="31" name="Shape 31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Shape 35"/>
          <p:cNvSpPr/>
          <p:nvPr/>
        </p:nvSpPr>
        <p:spPr>
          <a:xfrm rot="10800000" flipH="1">
            <a:off x="5010533" y="4576648"/>
            <a:ext cx="1032900" cy="8946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 flipH="1">
            <a:off x="5133679" y="4056450"/>
            <a:ext cx="540000" cy="4674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10800000" flipH="1">
            <a:off x="3101709" y="3629719"/>
            <a:ext cx="1032900" cy="89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10800000" flipH="1">
            <a:off x="3530384" y="4576662"/>
            <a:ext cx="452100" cy="3912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370705" y="4867761"/>
            <a:ext cx="312503" cy="312484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Shape 40"/>
          <p:cNvGrpSpPr/>
          <p:nvPr/>
        </p:nvGrpSpPr>
        <p:grpSpPr>
          <a:xfrm>
            <a:off x="5772009" y="4056440"/>
            <a:ext cx="573943" cy="550550"/>
            <a:chOff x="5241175" y="4959100"/>
            <a:chExt cx="539775" cy="517775"/>
          </a:xfrm>
        </p:grpSpPr>
        <p:sp>
          <p:nvSpPr>
            <p:cNvPr id="41" name="Shape 41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Shape 47"/>
          <p:cNvSpPr/>
          <p:nvPr/>
        </p:nvSpPr>
        <p:spPr>
          <a:xfrm>
            <a:off x="3429208" y="3904791"/>
            <a:ext cx="377839" cy="343685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 rot="10800000" flipH="1">
            <a:off x="-94969" y="303826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" name="Shape 50"/>
          <p:cNvSpPr/>
          <p:nvPr/>
        </p:nvSpPr>
        <p:spPr>
          <a:xfrm rot="5400000">
            <a:off x="559400" y="1538825"/>
            <a:ext cx="1788000" cy="2064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2743200" y="1735750"/>
            <a:ext cx="5638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66674" y="313542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828675" y="351655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rot="10800000" flipH="1">
            <a:off x="761999" y="877950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rot="10800000" flipH="1">
            <a:off x="793851" y="4692801"/>
            <a:ext cx="517500" cy="4479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996359" y="1070668"/>
            <a:ext cx="351204" cy="324661"/>
            <a:chOff x="5975075" y="2327500"/>
            <a:chExt cx="420100" cy="388350"/>
          </a:xfrm>
        </p:grpSpPr>
        <p:sp>
          <p:nvSpPr>
            <p:cNvPr id="58" name="Shape 58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Shape 60"/>
          <p:cNvSpPr/>
          <p:nvPr/>
        </p:nvSpPr>
        <p:spPr>
          <a:xfrm>
            <a:off x="393600" y="3346627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Shape 61"/>
          <p:cNvGrpSpPr/>
          <p:nvPr/>
        </p:nvGrpSpPr>
        <p:grpSpPr>
          <a:xfrm>
            <a:off x="305253" y="553856"/>
            <a:ext cx="247469" cy="392302"/>
            <a:chOff x="6718575" y="2318625"/>
            <a:chExt cx="256950" cy="407375"/>
          </a:xfrm>
        </p:grpSpPr>
        <p:sp>
          <p:nvSpPr>
            <p:cNvPr id="62" name="Shape 6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Shape 70"/>
          <p:cNvGrpSpPr/>
          <p:nvPr/>
        </p:nvGrpSpPr>
        <p:grpSpPr>
          <a:xfrm>
            <a:off x="1419984" y="3634331"/>
            <a:ext cx="342882" cy="350068"/>
            <a:chOff x="3951850" y="2985350"/>
            <a:chExt cx="407950" cy="416500"/>
          </a:xfrm>
        </p:grpSpPr>
        <p:sp>
          <p:nvSpPr>
            <p:cNvPr id="71" name="Shape 71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Shape 75"/>
          <p:cNvSpPr/>
          <p:nvPr/>
        </p:nvSpPr>
        <p:spPr>
          <a:xfrm rot="10800000" flipH="1">
            <a:off x="733424" y="393602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 rot="10800000" flipH="1">
            <a:off x="738525" y="10085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rot="10800000" flipH="1">
            <a:off x="-291325" y="4148475"/>
            <a:ext cx="1182300" cy="10236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rot="10800000" flipH="1">
            <a:off x="420725" y="-6522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1019338" y="4167058"/>
            <a:ext cx="248073" cy="248058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-50285" y="1452794"/>
            <a:ext cx="624844" cy="599376"/>
            <a:chOff x="5241175" y="4959100"/>
            <a:chExt cx="539775" cy="517775"/>
          </a:xfrm>
        </p:grpSpPr>
        <p:sp>
          <p:nvSpPr>
            <p:cNvPr id="81" name="Shape 81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Shape 87"/>
          <p:cNvSpPr/>
          <p:nvPr/>
        </p:nvSpPr>
        <p:spPr>
          <a:xfrm>
            <a:off x="47199" y="4430470"/>
            <a:ext cx="505231" cy="459562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 rot="10800000" flipH="1">
            <a:off x="7663675" y="3684808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Shape 131"/>
          <p:cNvSpPr/>
          <p:nvPr/>
        </p:nvSpPr>
        <p:spPr>
          <a:xfrm rot="5400000">
            <a:off x="499599" y="157100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4944300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Font typeface="Muli"/>
              <a:buChar char="◇"/>
              <a:defRPr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134" name="Shape 134"/>
          <p:cNvSpPr/>
          <p:nvPr/>
        </p:nvSpPr>
        <p:spPr>
          <a:xfrm rot="10800000" flipH="1">
            <a:off x="-123826" y="105897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 rot="10800000" flipH="1">
            <a:off x="638175" y="144010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 rot="10800000" flipH="1">
            <a:off x="1495424" y="-131650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 rot="10800000" flipH="1">
            <a:off x="327800" y="8892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 rot="10800000" flipH="1">
            <a:off x="8486774" y="423077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 rot="10800000" flipH="1">
            <a:off x="8124824" y="461570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 rot="10800000" flipH="1">
            <a:off x="7821348" y="2935400"/>
            <a:ext cx="819900" cy="709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 rot="10800000" flipH="1">
            <a:off x="8486775" y="351217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143" name="Shape 143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" name="Shape 145"/>
          <p:cNvSpPr/>
          <p:nvPr/>
        </p:nvSpPr>
        <p:spPr>
          <a:xfrm>
            <a:off x="203100" y="1270177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8772688" y="4461808"/>
            <a:ext cx="248073" cy="248058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Shape 147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148" name="Shape 148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Shape 154"/>
          <p:cNvSpPr/>
          <p:nvPr/>
        </p:nvSpPr>
        <p:spPr>
          <a:xfrm>
            <a:off x="8081326" y="3153875"/>
            <a:ext cx="299952" cy="27283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" name="Shape 155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156" name="Shape 15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Shape 164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165" name="Shape 165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/>
        </p:nvSpPr>
        <p:spPr>
          <a:xfrm rot="10800000" flipH="1">
            <a:off x="8218352" y="4121459"/>
            <a:ext cx="685200" cy="593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3" name="Shape 323"/>
          <p:cNvSpPr/>
          <p:nvPr/>
        </p:nvSpPr>
        <p:spPr>
          <a:xfrm rot="5400000">
            <a:off x="388487" y="105212"/>
            <a:ext cx="944100" cy="1090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4" name="Shape 324"/>
          <p:cNvSpPr/>
          <p:nvPr/>
        </p:nvSpPr>
        <p:spPr>
          <a:xfrm rot="10800000" flipH="1">
            <a:off x="-123825" y="847791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Shape 325"/>
          <p:cNvSpPr/>
          <p:nvPr/>
        </p:nvSpPr>
        <p:spPr>
          <a:xfrm rot="10800000" flipH="1">
            <a:off x="503116" y="1161450"/>
            <a:ext cx="352800" cy="3054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Shape 326"/>
          <p:cNvSpPr/>
          <p:nvPr/>
        </p:nvSpPr>
        <p:spPr>
          <a:xfrm rot="10800000" flipH="1">
            <a:off x="1208424" y="-131812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Shape 327"/>
          <p:cNvSpPr/>
          <p:nvPr/>
        </p:nvSpPr>
        <p:spPr>
          <a:xfrm rot="10800000" flipH="1">
            <a:off x="247753" y="49693"/>
            <a:ext cx="295200" cy="2556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Shape 328"/>
          <p:cNvSpPr/>
          <p:nvPr/>
        </p:nvSpPr>
        <p:spPr>
          <a:xfrm rot="10800000" flipH="1">
            <a:off x="8763568" y="4485979"/>
            <a:ext cx="543000" cy="470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Shape 329"/>
          <p:cNvSpPr/>
          <p:nvPr/>
        </p:nvSpPr>
        <p:spPr>
          <a:xfrm rot="10800000" flipH="1">
            <a:off x="8523810" y="4741100"/>
            <a:ext cx="284100" cy="2457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Shape 330"/>
          <p:cNvSpPr/>
          <p:nvPr/>
        </p:nvSpPr>
        <p:spPr>
          <a:xfrm rot="10800000" flipH="1">
            <a:off x="8322785" y="3628023"/>
            <a:ext cx="543000" cy="470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/>
          <p:nvPr/>
        </p:nvSpPr>
        <p:spPr>
          <a:xfrm rot="10800000" flipH="1">
            <a:off x="8763569" y="4009882"/>
            <a:ext cx="237600" cy="2058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E293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4944300" cy="16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◇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￭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￮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xxnuofREc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ctrTitle"/>
          </p:nvPr>
        </p:nvSpPr>
        <p:spPr>
          <a:xfrm>
            <a:off x="0" y="1991825"/>
            <a:ext cx="9144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Value of Information </a:t>
            </a:r>
            <a:br>
              <a:rPr lang="en" dirty="0" smtClean="0"/>
            </a:br>
            <a:r>
              <a:rPr lang="en" dirty="0" smtClean="0"/>
              <a:t>Security Assessments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7298558" y="4423718"/>
            <a:ext cx="172354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 smtClean="0">
                <a:solidFill>
                  <a:srgbClr val="C6DAEC"/>
                </a:solidFill>
                <a:latin typeface="Nixie One"/>
              </a:rPr>
              <a:t>Heather Couturier</a:t>
            </a:r>
          </a:p>
          <a:p>
            <a:pPr algn="r"/>
            <a:r>
              <a:rPr lang="en-US" sz="1050" dirty="0" smtClean="0">
                <a:solidFill>
                  <a:srgbClr val="C6DAEC"/>
                </a:solidFill>
                <a:latin typeface="Nixie One"/>
              </a:rPr>
              <a:t>Weber State University</a:t>
            </a:r>
          </a:p>
          <a:p>
            <a:pPr algn="r"/>
            <a:r>
              <a:rPr lang="en-US" sz="1050" dirty="0" smtClean="0">
                <a:solidFill>
                  <a:srgbClr val="C6DAEC"/>
                </a:solidFill>
                <a:latin typeface="Nixie One"/>
              </a:rPr>
              <a:t>2018 HELUG Conference</a:t>
            </a:r>
            <a:endParaRPr lang="en-US" sz="1050" dirty="0">
              <a:solidFill>
                <a:srgbClr val="C6DAEC"/>
              </a:solidFill>
              <a:latin typeface="Nixie On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One ‘Mean’ Team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6014986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Team of higher education IT professionals from each participating institution perform assessments.</a:t>
            </a:r>
          </a:p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Team members do not assess their own institution.</a:t>
            </a:r>
          </a:p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Higher education has employees possessing technical expertise, providing performance of the necessary tests at a reasonable cost.</a:t>
            </a:r>
            <a:endParaRPr lang="en-US" sz="1800" dirty="0"/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700" y="1710886"/>
            <a:ext cx="7213592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Comprehensive Assessments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6014986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Assessments review the implementation of core IT security practices.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Security Policies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Security Awareness &amp;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Physical Security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Incident Handling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Identification &amp; Authentication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Logical Access Controls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Cryptography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28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700" y="1710886"/>
            <a:ext cx="7213592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The Assessment Begins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6014986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Assessments are periodic and unannounced. </a:t>
            </a:r>
          </a:p>
          <a:p>
            <a:r>
              <a:rPr lang="en-US" sz="1800" dirty="0" smtClean="0"/>
              <a:t>Prior to arriving at the institution, in depth penetration testing is performed remotely to determine potential areas that may need further investigation. 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68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700" y="1710886"/>
            <a:ext cx="7213592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The Assessment Continues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6014986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 smtClean="0"/>
              <a:t>Once on the campus, team members test specific system vulnerabilities. </a:t>
            </a:r>
          </a:p>
          <a:p>
            <a:r>
              <a:rPr lang="en-US" sz="1800" dirty="0" smtClean="0"/>
              <a:t>The team is typically on-site for four-to-five days, attempting to penetrate various systems, evaluating physical security, &amp; meeting with campus staff regarding system configurations.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94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700" y="1710886"/>
            <a:ext cx="7213592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Assessment Conclusion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6014986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 smtClean="0"/>
              <a:t>On the final day, the team provides a brief overview of their findings to key IT personnel and other technical staff. </a:t>
            </a:r>
          </a:p>
          <a:p>
            <a:r>
              <a:rPr lang="en-US" sz="1800" dirty="0" smtClean="0"/>
              <a:t>Within the next month, the team provides a detailed final report which includes information specific to each institution’s security needs and issues. 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2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699" y="1451389"/>
            <a:ext cx="6694609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Some Notes &amp; Reminders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699" y="2007990"/>
            <a:ext cx="5668997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High Security Areas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PIN Visibility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Unique Alarms (Brute force alarms, etc.)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Education: ISO, University Standards &amp; Policies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Password Strength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Generic Accounts (Passwords &amp; permissions)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OS Updates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Remote Access</a:t>
            </a:r>
            <a:endParaRPr sz="1800" dirty="0"/>
          </a:p>
          <a:p>
            <a:pPr lvl="0">
              <a:spcBef>
                <a:spcPts val="0"/>
              </a:spcBef>
            </a:pPr>
            <a:endParaRPr lang="en-US" dirty="0"/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40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699" y="1451389"/>
            <a:ext cx="6694609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Some Notes &amp; Reminders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699" y="2007989"/>
            <a:ext cx="5668997" cy="27775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Unattended Computers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Dual Logon Authentication (DUO, etc.)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Permissions Restrictions for Users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Admin vs User: Use and Logon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Single Sign-on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>
                <a:hlinkClick r:id="rId3"/>
              </a:rPr>
              <a:t>Credential Weaknesses</a:t>
            </a: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 smtClean="0"/>
              <a:t>RFID Blocking Badge Holders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 smtClean="0"/>
              <a:t>FIPS 201 Approved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Group Suggestions &amp; Recommendations?</a:t>
            </a:r>
          </a:p>
          <a:p>
            <a:pPr marL="139700" lvl="0" indent="0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800" dirty="0" smtClean="0"/>
          </a:p>
          <a:p>
            <a:pPr marL="596900" lvl="1" indent="0">
              <a:buNone/>
            </a:pPr>
            <a:endParaRPr lang="en-US" sz="1800" dirty="0" smtClean="0"/>
          </a:p>
          <a:p>
            <a:pPr lvl="1">
              <a:buChar char="◇"/>
            </a:pPr>
            <a:endParaRPr lang="en-US" sz="1800" dirty="0" smtClean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endParaRPr sz="1800" dirty="0"/>
          </a:p>
          <a:p>
            <a:pPr lvl="0">
              <a:spcBef>
                <a:spcPts val="0"/>
              </a:spcBef>
            </a:pPr>
            <a:endParaRPr lang="en-US" dirty="0"/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22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/>
          <p:nvPr/>
        </p:nvSpPr>
        <p:spPr>
          <a:xfrm rot="-5400000">
            <a:off x="1053600" y="533300"/>
            <a:ext cx="1855800" cy="2142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3" name="Shape 573"/>
          <p:cNvSpPr txBox="1">
            <a:spLocks noGrp="1"/>
          </p:cNvSpPr>
          <p:nvPr>
            <p:ph type="ctrTitle" idx="4294967295"/>
          </p:nvPr>
        </p:nvSpPr>
        <p:spPr>
          <a:xfrm>
            <a:off x="3152775" y="1354750"/>
            <a:ext cx="4562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/>
              <a:t>Thanks!</a:t>
            </a:r>
            <a:endParaRPr sz="8000"/>
          </a:p>
        </p:txBody>
      </p:sp>
      <p:sp>
        <p:nvSpPr>
          <p:cNvPr id="574" name="Shape 574"/>
          <p:cNvSpPr txBox="1">
            <a:spLocks noGrp="1"/>
          </p:cNvSpPr>
          <p:nvPr>
            <p:ph type="body" idx="4294967295"/>
          </p:nvPr>
        </p:nvSpPr>
        <p:spPr>
          <a:xfrm>
            <a:off x="3286468" y="2400250"/>
            <a:ext cx="4562100" cy="24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/>
              <a:t>Any questions?</a:t>
            </a:r>
            <a:endParaRPr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You can find me at:</a:t>
            </a:r>
            <a:endParaRPr dirty="0"/>
          </a:p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" dirty="0" smtClean="0"/>
              <a:t>HeatherCouturier@weber.edu</a:t>
            </a:r>
            <a:endParaRPr dirty="0"/>
          </a:p>
        </p:txBody>
      </p:sp>
      <p:sp>
        <p:nvSpPr>
          <p:cNvPr id="575" name="Shape 575"/>
          <p:cNvSpPr/>
          <p:nvPr/>
        </p:nvSpPr>
        <p:spPr>
          <a:xfrm>
            <a:off x="1591719" y="1212580"/>
            <a:ext cx="779561" cy="779561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Shape 576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t="-5000" r="-1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026" y="208005"/>
            <a:ext cx="36936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E293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Showcard Gothic" panose="04020904020102020604" pitchFamily="82" charset="0"/>
              </a:rPr>
              <a:t>Attack of the </a:t>
            </a:r>
          </a:p>
          <a:p>
            <a:pPr algn="ctr"/>
            <a:r>
              <a:rPr lang="en-US" sz="3600" b="1" i="1" dirty="0" smtClean="0">
                <a:solidFill>
                  <a:srgbClr val="0E293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Showcard Gothic" panose="04020904020102020604" pitchFamily="82" charset="0"/>
              </a:rPr>
              <a:t>White Hats!</a:t>
            </a:r>
            <a:endParaRPr lang="en-US" sz="3600" b="1" i="1" dirty="0">
              <a:solidFill>
                <a:srgbClr val="0E293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Showcard Gothic" panose="04020904020102020604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2224" y="4866501"/>
            <a:ext cx="2271776" cy="276999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E293C"/>
                </a:solidFill>
              </a:rPr>
              <a:t>Image Credit: Chris </a:t>
            </a:r>
            <a:r>
              <a:rPr lang="en-US" sz="1200" b="1" i="1" dirty="0" err="1" smtClean="0">
                <a:solidFill>
                  <a:srgbClr val="0E293C"/>
                </a:solidFill>
              </a:rPr>
              <a:t>Whetzel</a:t>
            </a:r>
            <a:r>
              <a:rPr lang="en-US" sz="1200" b="1" dirty="0" smtClean="0">
                <a:solidFill>
                  <a:srgbClr val="0E293C"/>
                </a:solidFill>
              </a:rPr>
              <a:t> </a:t>
            </a:r>
            <a:endParaRPr lang="en-US" sz="1200" b="1" dirty="0">
              <a:solidFill>
                <a:srgbClr val="0E293C"/>
              </a:solidFill>
            </a:endParaRPr>
          </a:p>
        </p:txBody>
      </p:sp>
      <p:pic>
        <p:nvPicPr>
          <p:cNvPr id="7" name="Dun-dun-dun-sound-effect-bras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226695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7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ctrTitle"/>
          </p:nvPr>
        </p:nvSpPr>
        <p:spPr>
          <a:xfrm>
            <a:off x="2743199" y="1735750"/>
            <a:ext cx="628959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Information Security</a:t>
            </a:r>
            <a:br>
              <a:rPr lang="en" dirty="0" smtClean="0"/>
            </a:br>
            <a:r>
              <a:rPr lang="en" dirty="0" smtClean="0"/>
              <a:t>Assessments</a:t>
            </a:r>
            <a:endParaRPr dirty="0"/>
          </a:p>
        </p:txBody>
      </p:sp>
      <p:sp>
        <p:nvSpPr>
          <p:cNvPr id="360" name="Shape 360"/>
          <p:cNvSpPr txBox="1">
            <a:spLocks noGrp="1"/>
          </p:cNvSpPr>
          <p:nvPr>
            <p:ph type="subTitle" idx="1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Getting hacked can be a good thing. </a:t>
            </a:r>
            <a:endParaRPr sz="1800" dirty="0"/>
          </a:p>
        </p:txBody>
      </p:sp>
      <p:sp>
        <p:nvSpPr>
          <p:cNvPr id="361" name="Shape 361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54" y="1904726"/>
            <a:ext cx="1314981" cy="1314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700" y="1451389"/>
            <a:ext cx="4944300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White Hat Hackers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699" y="2007990"/>
            <a:ext cx="5668997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Ethical Hackers</a:t>
            </a:r>
            <a:endParaRPr sz="18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Help protect computer networks</a:t>
            </a:r>
            <a:endParaRPr sz="1800" dirty="0"/>
          </a:p>
          <a:p>
            <a:pPr lvl="0">
              <a:spcBef>
                <a:spcPts val="0"/>
              </a:spcBef>
            </a:pPr>
            <a:r>
              <a:rPr lang="en-US" sz="1800" dirty="0" smtClean="0"/>
              <a:t>Often employed as network security specialists </a:t>
            </a:r>
          </a:p>
          <a:p>
            <a:pPr lvl="0">
              <a:spcBef>
                <a:spcPts val="0"/>
              </a:spcBef>
            </a:pPr>
            <a:r>
              <a:rPr lang="en-US" sz="1800" dirty="0" smtClean="0"/>
              <a:t>Sometimes hired as a contractor or consultant</a:t>
            </a:r>
          </a:p>
          <a:p>
            <a:pPr lvl="0">
              <a:spcBef>
                <a:spcPts val="0"/>
              </a:spcBef>
            </a:pPr>
            <a:endParaRPr lang="en-US" dirty="0"/>
          </a:p>
          <a:p>
            <a:pPr marL="139700" lvl="0" indent="0">
              <a:spcBef>
                <a:spcPts val="0"/>
              </a:spcBef>
              <a:buNone/>
            </a:pPr>
            <a:r>
              <a:rPr lang="en-US" sz="1800" dirty="0" smtClean="0"/>
              <a:t>Help to locate weaknesses in a system </a:t>
            </a:r>
          </a:p>
          <a:p>
            <a:pPr marL="139700" lvl="0" indent="0">
              <a:spcBef>
                <a:spcPts val="0"/>
              </a:spcBef>
              <a:buNone/>
            </a:pPr>
            <a:r>
              <a:rPr lang="en-US" sz="1800" dirty="0" smtClean="0"/>
              <a:t>before they can be exploited by others.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86" y="457791"/>
            <a:ext cx="1057430" cy="72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ctrTitle" idx="4294967295"/>
          </p:nvPr>
        </p:nvSpPr>
        <p:spPr>
          <a:xfrm>
            <a:off x="4044346" y="1143866"/>
            <a:ext cx="49911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Defense in Depth</a:t>
            </a:r>
            <a:endParaRPr sz="4800" dirty="0"/>
          </a:p>
        </p:txBody>
      </p:sp>
      <p:sp>
        <p:nvSpPr>
          <p:cNvPr id="381" name="Shape 381"/>
          <p:cNvSpPr txBox="1">
            <a:spLocks noGrp="1"/>
          </p:cNvSpPr>
          <p:nvPr>
            <p:ph type="subTitle" idx="4294967295"/>
          </p:nvPr>
        </p:nvSpPr>
        <p:spPr>
          <a:xfrm>
            <a:off x="4334212" y="2209746"/>
            <a:ext cx="4411368" cy="13576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The Goal: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To buy an institution time to handle an attack.</a:t>
            </a:r>
            <a:endParaRPr sz="2400" dirty="0"/>
          </a:p>
        </p:txBody>
      </p:sp>
      <p:sp>
        <p:nvSpPr>
          <p:cNvPr id="393" name="Shape 393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9" y="1050324"/>
            <a:ext cx="4590123" cy="3484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ctrTitle"/>
          </p:nvPr>
        </p:nvSpPr>
        <p:spPr>
          <a:xfrm>
            <a:off x="2743199" y="1735750"/>
            <a:ext cx="6289589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Are We Vulnerable?</a:t>
            </a:r>
            <a:endParaRPr dirty="0"/>
          </a:p>
        </p:txBody>
      </p:sp>
      <p:sp>
        <p:nvSpPr>
          <p:cNvPr id="360" name="Shape 360"/>
          <p:cNvSpPr txBox="1">
            <a:spLocks noGrp="1"/>
          </p:cNvSpPr>
          <p:nvPr>
            <p:ph type="subTitle" idx="1"/>
          </p:nvPr>
        </p:nvSpPr>
        <p:spPr>
          <a:xfrm>
            <a:off x="2743200" y="2821004"/>
            <a:ext cx="5548184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Recognizing weaknesses and vulnerabilities within our own systems can be extremely difficult. </a:t>
            </a:r>
            <a:endParaRPr sz="1800" dirty="0"/>
          </a:p>
        </p:txBody>
      </p:sp>
      <p:sp>
        <p:nvSpPr>
          <p:cNvPr id="361" name="Shape 361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54" y="1904726"/>
            <a:ext cx="1314981" cy="131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699" y="1451389"/>
            <a:ext cx="5829635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Risk is Always Present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699" y="2007990"/>
            <a:ext cx="5668997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Malicious hackers</a:t>
            </a:r>
            <a:endParaRPr sz="18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Employee fraud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Hardware failure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Facility destruction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-US" sz="1800" dirty="0" smtClean="0"/>
              <a:t>And Others!</a:t>
            </a:r>
            <a:endParaRPr sz="1800" dirty="0"/>
          </a:p>
          <a:p>
            <a:pPr lvl="0">
              <a:spcBef>
                <a:spcPts val="0"/>
              </a:spcBef>
            </a:pPr>
            <a:endParaRPr lang="en-US" dirty="0"/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96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1732700" y="1451389"/>
            <a:ext cx="6595754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The Balancing Act</a:t>
            </a:r>
            <a:endParaRPr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732699" y="2057418"/>
            <a:ext cx="5607215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1800" dirty="0" smtClean="0"/>
              <a:t>Resources </a:t>
            </a:r>
            <a:r>
              <a:rPr lang="en-US" sz="1800" dirty="0"/>
              <a:t>dictate approaches to security </a:t>
            </a:r>
            <a:endParaRPr lang="en-US" sz="1800" dirty="0" smtClean="0"/>
          </a:p>
          <a:p>
            <a:pPr lvl="0">
              <a:spcBef>
                <a:spcPts val="0"/>
              </a:spcBef>
            </a:pPr>
            <a:r>
              <a:rPr lang="en-US" sz="1800" dirty="0" smtClean="0"/>
              <a:t>Cost Effectiveness</a:t>
            </a:r>
          </a:p>
          <a:p>
            <a:pPr lvl="0">
              <a:spcBef>
                <a:spcPts val="0"/>
              </a:spcBef>
            </a:pPr>
            <a:r>
              <a:rPr lang="en-US" sz="1800" dirty="0" smtClean="0"/>
              <a:t>Balance of </a:t>
            </a:r>
          </a:p>
          <a:p>
            <a:pPr lvl="1"/>
            <a:r>
              <a:rPr lang="en-US" sz="1800" dirty="0" smtClean="0"/>
              <a:t>Security demands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ontrol costs</a:t>
            </a:r>
          </a:p>
          <a:p>
            <a:pPr lvl="1"/>
            <a:r>
              <a:rPr lang="en-US" sz="1800" dirty="0"/>
              <a:t>P</a:t>
            </a:r>
            <a:r>
              <a:rPr lang="en-US" sz="1800" dirty="0" smtClean="0"/>
              <a:t>rocedures</a:t>
            </a:r>
          </a:p>
          <a:p>
            <a:pPr lvl="0">
              <a:spcBef>
                <a:spcPts val="0"/>
              </a:spcBef>
            </a:pPr>
            <a:r>
              <a:rPr lang="en-US" sz="1800" dirty="0" smtClean="0"/>
              <a:t>Return on investment for security systems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32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ctrTitle"/>
          </p:nvPr>
        </p:nvSpPr>
        <p:spPr>
          <a:xfrm>
            <a:off x="2743199" y="1735750"/>
            <a:ext cx="6289589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 Unique Solution</a:t>
            </a:r>
            <a:endParaRPr dirty="0"/>
          </a:p>
        </p:txBody>
      </p:sp>
      <p:sp>
        <p:nvSpPr>
          <p:cNvPr id="360" name="Shape 360"/>
          <p:cNvSpPr txBox="1">
            <a:spLocks noGrp="1"/>
          </p:cNvSpPr>
          <p:nvPr>
            <p:ph type="subTitle" idx="1"/>
          </p:nvPr>
        </p:nvSpPr>
        <p:spPr>
          <a:xfrm>
            <a:off x="2743198" y="2906334"/>
            <a:ext cx="5387547" cy="10837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Beginning in 2007, Utah higher education chose to take a proactive stance on information security by evaluating each institutions’ IT security systems.</a:t>
            </a:r>
            <a:endParaRPr sz="1800" dirty="0"/>
          </a:p>
        </p:txBody>
      </p:sp>
      <p:sp>
        <p:nvSpPr>
          <p:cNvPr id="361" name="Shape 361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54" y="1904726"/>
            <a:ext cx="1314981" cy="131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oge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770</Words>
  <Application>Microsoft Office PowerPoint</Application>
  <PresentationFormat>On-screen Show (16:9)</PresentationFormat>
  <Paragraphs>125</Paragraphs>
  <Slides>17</Slides>
  <Notes>17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Helvetica Neue</vt:lpstr>
      <vt:lpstr>Muli</vt:lpstr>
      <vt:lpstr>Nixie One</vt:lpstr>
      <vt:lpstr>Showcard Gothic</vt:lpstr>
      <vt:lpstr>Wingdings</vt:lpstr>
      <vt:lpstr>Imogen template</vt:lpstr>
      <vt:lpstr>Value of Information  Security Assessments</vt:lpstr>
      <vt:lpstr>PowerPoint Presentation</vt:lpstr>
      <vt:lpstr>Information Security Assessments</vt:lpstr>
      <vt:lpstr>White Hat Hackers</vt:lpstr>
      <vt:lpstr>Defense in Depth</vt:lpstr>
      <vt:lpstr>Are We Vulnerable?</vt:lpstr>
      <vt:lpstr>Risk is Always Present</vt:lpstr>
      <vt:lpstr>The Balancing Act</vt:lpstr>
      <vt:lpstr>A Unique Solution</vt:lpstr>
      <vt:lpstr>One ‘Mean’ Team</vt:lpstr>
      <vt:lpstr>Comprehensive Assessments</vt:lpstr>
      <vt:lpstr>The Assessment Begins</vt:lpstr>
      <vt:lpstr>The Assessment Continues</vt:lpstr>
      <vt:lpstr>Assessment Conclusion</vt:lpstr>
      <vt:lpstr>Some Notes &amp; Reminders</vt:lpstr>
      <vt:lpstr>Some Notes &amp; Reminders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Couturier</dc:creator>
  <cp:lastModifiedBy>Heather Couturier</cp:lastModifiedBy>
  <cp:revision>42</cp:revision>
  <dcterms:modified xsi:type="dcterms:W3CDTF">2018-06-26T16:43:35Z</dcterms:modified>
</cp:coreProperties>
</file>