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38" r:id="rId2"/>
    <p:sldId id="564" r:id="rId3"/>
    <p:sldId id="615" r:id="rId4"/>
    <p:sldId id="626" r:id="rId5"/>
    <p:sldId id="624" r:id="rId6"/>
    <p:sldId id="622" r:id="rId7"/>
    <p:sldId id="623" r:id="rId8"/>
    <p:sldId id="625" r:id="rId9"/>
    <p:sldId id="590" r:id="rId10"/>
    <p:sldId id="599" r:id="rId11"/>
    <p:sldId id="601" r:id="rId12"/>
    <p:sldId id="602" r:id="rId13"/>
    <p:sldId id="603" r:id="rId14"/>
    <p:sldId id="604" r:id="rId15"/>
    <p:sldId id="605" r:id="rId16"/>
    <p:sldId id="606" r:id="rId17"/>
    <p:sldId id="608" r:id="rId18"/>
    <p:sldId id="616" r:id="rId19"/>
    <p:sldId id="617" r:id="rId20"/>
    <p:sldId id="609" r:id="rId21"/>
    <p:sldId id="610" r:id="rId22"/>
    <p:sldId id="619" r:id="rId23"/>
    <p:sldId id="620" r:id="rId24"/>
    <p:sldId id="618" r:id="rId25"/>
    <p:sldId id="621" r:id="rId26"/>
    <p:sldId id="55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523"/>
    <a:srgbClr val="9C1322"/>
    <a:srgbClr val="710101"/>
    <a:srgbClr val="FFFFFF"/>
    <a:srgbClr val="98D4BF"/>
    <a:srgbClr val="FFFC00"/>
    <a:srgbClr val="FF2600"/>
    <a:srgbClr val="F0F3EF"/>
    <a:srgbClr val="F7FC7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2" autoAdjust="0"/>
    <p:restoredTop sz="95281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492" y="114"/>
      </p:cViewPr>
      <p:guideLst>
        <p:guide orient="horz" pos="420"/>
        <p:guide pos="240"/>
        <p:guide pos="5496"/>
        <p:guide orient="horz"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 snapToObjects="1">
      <p:cViewPr>
        <p:scale>
          <a:sx n="122" d="100"/>
          <a:sy n="122" d="100"/>
        </p:scale>
        <p:origin x="188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E0E8B-994F-5848-ABF1-C88B9A3D67D1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EFAF-D613-964C-94B9-C2DB56F51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4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D9E4-FEEE-B949-AA61-25EF2BA885CF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EEB8-D3EF-5546-A267-47373502F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7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18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6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5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93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3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venir Book"/>
                <a:cs typeface="Avenir Book"/>
              </a:rPr>
              <a:t>Stanford info – location, # students, etc.</a:t>
            </a:r>
          </a:p>
        </p:txBody>
      </p:sp>
    </p:spTree>
    <p:extLst>
      <p:ext uri="{BB962C8B-B14F-4D97-AF65-F5344CB8AC3E}">
        <p14:creationId xmlns:p14="http://schemas.microsoft.com/office/powerpoint/2010/main" val="184181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61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9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6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3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7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1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2528" y="4768025"/>
            <a:ext cx="153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Source Sans Pro" charset="0"/>
                <a:ea typeface="Source Sans Pro" charset="0"/>
                <a:cs typeface="Source Sans Pro" charset="0"/>
              </a:rPr>
              <a:t>Page </a:t>
            </a:r>
            <a:fld id="{D75659A9-B8B3-9A40-ABC9-9016AB1A3E33}" type="slidenum">
              <a:rPr lang="en-US" sz="900" smtClean="0">
                <a:latin typeface="Source Sans Pro" charset="0"/>
                <a:ea typeface="Source Sans Pro" charset="0"/>
                <a:cs typeface="Source Sans Pro" charset="0"/>
              </a:rPr>
              <a:pPr algn="r"/>
              <a:t>‹#›</a:t>
            </a:fld>
            <a:endParaRPr lang="en-US" sz="9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00" y="4703474"/>
            <a:ext cx="762100" cy="3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.stanford.edu/pdf/StanfordFacts_201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ories.stanford.edu/bul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ories.stanford.edu/aler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o0CXUv-xxt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3674649"/>
            <a:ext cx="6933678" cy="1403001"/>
          </a:xfrm>
        </p:spPr>
        <p:txBody>
          <a:bodyPr>
            <a:normAutofit fontScale="90000"/>
          </a:bodyPr>
          <a:lstStyle/>
          <a:p>
            <a:pPr defTabSz="914400">
              <a:tabLst>
                <a:tab pos="1485900" algn="l"/>
              </a:tabLst>
            </a:pPr>
            <a:r>
              <a:rPr lang="en-US" sz="2000" b="1" dirty="0" err="1" smtClean="0">
                <a:solidFill>
                  <a:srgbClr val="A51523"/>
                </a:solidFill>
              </a:rPr>
              <a:t>Lenel</a:t>
            </a:r>
            <a:r>
              <a:rPr lang="en-US" sz="2000" b="1" dirty="0" smtClean="0">
                <a:solidFill>
                  <a:srgbClr val="A51523"/>
                </a:solidFill>
              </a:rPr>
              <a:t> 7.3 Upgrade</a:t>
            </a:r>
            <a:br>
              <a:rPr lang="en-US" sz="2000" b="1" dirty="0" smtClean="0">
                <a:solidFill>
                  <a:srgbClr val="A51523"/>
                </a:solidFill>
              </a:rPr>
            </a:br>
            <a:r>
              <a:rPr lang="en-US" sz="1800" dirty="0" smtClean="0"/>
              <a:t>HELUG 2018 </a:t>
            </a:r>
            <a:br>
              <a:rPr lang="en-US" sz="1800" dirty="0" smtClean="0"/>
            </a:br>
            <a:r>
              <a:rPr lang="en-US" sz="1800" dirty="0" smtClean="0"/>
              <a:t>Jose Rocha</a:t>
            </a:r>
            <a:br>
              <a:rPr lang="en-US" sz="1800" dirty="0" smtClean="0"/>
            </a:br>
            <a:r>
              <a:rPr lang="en-US" sz="1800" dirty="0" smtClean="0"/>
              <a:t>Jonathan Randolph</a:t>
            </a:r>
            <a:br>
              <a:rPr lang="en-US" sz="1800" dirty="0" smtClean="0"/>
            </a:br>
            <a:r>
              <a:rPr lang="en-US" sz="1800" dirty="0" smtClean="0"/>
              <a:t>Stanford University</a:t>
            </a:r>
            <a:endParaRPr lang="en-US" sz="16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247650"/>
            <a:ext cx="9142413" cy="33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BUGS/DEFECTS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7.3 build did not include Stanford’s hotfixes!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65" y="2099714"/>
            <a:ext cx="25146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1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st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17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 Update 1 .67 sub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build.  Two revisions: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DLL failure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due to not checking for .NET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3.5.1.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Utility.dll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issue login attempt issue required updated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copy.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2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nd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69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 Update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2:</a:t>
            </a:r>
          </a:p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1) Failed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due to no </a:t>
            </a:r>
            <a:r>
              <a:rPr lang="en-US" b="1" dirty="0" err="1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Onity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feature.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3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rd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and 4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th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199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 Update 2 sub build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440: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Partial build.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Full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installation bundled, testing stopped due to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3 issues: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memory error, alarm monitoring and critical LNL 1320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defect.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5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th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92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 Update 2 sub build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443: </a:t>
            </a:r>
          </a:p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1) Memory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issue and alarm monitoring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persisted.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Rectangle 5"/>
          <p:cNvSpPr/>
          <p:nvPr/>
        </p:nvSpPr>
        <p:spPr>
          <a:xfrm rot="19371633">
            <a:off x="4638560" y="2716612"/>
            <a:ext cx="366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“Out of memory!”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7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6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th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27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 Update 3 sub build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611: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Windows Print Service disabled threw misleading memory issue.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LS Event Context Service Provider restart failed.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FontTx/>
              <a:buAutoNum type="arabicParenR"/>
            </a:pP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7.3.345.611 - HID fails to connect with TLS 1.0 disabled.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68" y="21054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>
                <a:solidFill>
                  <a:srgbClr val="A51523"/>
                </a:solidFill>
                <a:latin typeface="Source Sans Pro"/>
                <a:cs typeface="Source Sans Pro"/>
              </a:rPr>
              <a:t>7</a:t>
            </a:r>
            <a:r>
              <a:rPr lang="en-US" sz="2000" b="1" spc="130" baseline="30000" dirty="0" smtClean="0">
                <a:solidFill>
                  <a:srgbClr val="A51523"/>
                </a:solidFill>
                <a:latin typeface="Source Sans Pro"/>
                <a:cs typeface="Source Sans Pro"/>
              </a:rPr>
              <a:t>th</a:t>
            </a:r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 BUILD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7.3.345.634 </a:t>
            </a:r>
            <a:r>
              <a:rPr lang="en-US" b="1" dirty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- HID 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works with TLS 1.1 and TLS 1.2.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35" y="21251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IMPLEMENTATION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88" y="864932"/>
            <a:ext cx="3921708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Stanford Integrations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23" y="1823924"/>
            <a:ext cx="4042336" cy="33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IMPLEMENTATION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88" y="864932"/>
            <a:ext cx="3921708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Stanford Integrations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6456" y="1723133"/>
            <a:ext cx="4455231" cy="33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IMPLEMENTATION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88" y="864932"/>
            <a:ext cx="3921708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Stanford Integrations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0450" y="2135140"/>
            <a:ext cx="5085021" cy="2254067"/>
            <a:chOff x="459833" y="661037"/>
            <a:chExt cx="3576430" cy="2254067"/>
          </a:xfrm>
        </p:grpSpPr>
        <p:sp>
          <p:nvSpPr>
            <p:cNvPr id="8" name="Rechteck 11"/>
            <p:cNvSpPr/>
            <p:nvPr/>
          </p:nvSpPr>
          <p:spPr bwMode="gray">
            <a:xfrm>
              <a:off x="1852905" y="661037"/>
              <a:ext cx="2183358" cy="22540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9" name="Rechteck 11"/>
            <p:cNvSpPr/>
            <p:nvPr/>
          </p:nvSpPr>
          <p:spPr bwMode="gray">
            <a:xfrm>
              <a:off x="459833" y="663493"/>
              <a:ext cx="1321826" cy="2251611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52507" y="762306"/>
              <a:ext cx="208375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Bulk Access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Email Alerts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Photo Upload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Cardlink</a:t>
              </a:r>
              <a:endParaRPr lang="en-US" sz="1600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R&amp;DE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25Live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ALL Application Components…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1081" y="789239"/>
              <a:ext cx="125057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INTEGRATION TESTING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Rechteck 40"/>
          <p:cNvSpPr/>
          <p:nvPr/>
        </p:nvSpPr>
        <p:spPr bwMode="auto">
          <a:xfrm>
            <a:off x="4621119" y="666749"/>
            <a:ext cx="1598327" cy="1483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  <a:p>
            <a:pPr algn="ctr"/>
            <a:endParaRPr lang="en-US" sz="1350" dirty="0">
              <a:solidFill>
                <a:schemeClr val="bg1"/>
              </a:solidFill>
            </a:endParaRPr>
          </a:p>
          <a:p>
            <a:pPr algn="ctr"/>
            <a:endParaRPr lang="en-US" sz="1350" dirty="0">
              <a:solidFill>
                <a:schemeClr val="bg1"/>
              </a:solidFill>
            </a:endParaRPr>
          </a:p>
          <a:p>
            <a:pPr algn="ctr"/>
            <a:endParaRPr lang="en-US" sz="1350" dirty="0">
              <a:solidFill>
                <a:schemeClr val="bg1"/>
              </a:solidFill>
            </a:endParaRPr>
          </a:p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STANFORD UNIVERSITY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989" name="Group 988"/>
          <p:cNvGrpSpPr/>
          <p:nvPr/>
        </p:nvGrpSpPr>
        <p:grpSpPr>
          <a:xfrm>
            <a:off x="3089780" y="659055"/>
            <a:ext cx="1544442" cy="1467176"/>
            <a:chOff x="3089780" y="658939"/>
            <a:chExt cx="1544442" cy="1478471"/>
          </a:xfrm>
        </p:grpSpPr>
        <p:sp>
          <p:nvSpPr>
            <p:cNvPr id="987" name="Rechteck 40"/>
            <p:cNvSpPr/>
            <p:nvPr/>
          </p:nvSpPr>
          <p:spPr bwMode="auto">
            <a:xfrm>
              <a:off x="3089780" y="658939"/>
              <a:ext cx="1544442" cy="1478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3237541" y="929117"/>
              <a:ext cx="1246756" cy="92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dirty="0" smtClean="0">
                  <a:latin typeface="Source Sans Pro" charset="0"/>
                  <a:ea typeface="Source Sans Pro" charset="0"/>
                  <a:cs typeface="Source Sans Pro" charset="0"/>
                </a:rPr>
                <a:t>7,062 </a:t>
              </a:r>
              <a:r>
                <a:rPr lang="en-US" dirty="0" smtClean="0">
                  <a:latin typeface="Source Sans Pro" charset="0"/>
                  <a:ea typeface="Source Sans Pro" charset="0"/>
                  <a:cs typeface="Source Sans Pro" charset="0"/>
                </a:rPr>
                <a:t>undergrad</a:t>
              </a:r>
            </a:p>
            <a:p>
              <a:pPr>
                <a:lnSpc>
                  <a:spcPct val="85000"/>
                </a:lnSpc>
              </a:pPr>
              <a:r>
                <a:rPr lang="en-US" dirty="0" smtClean="0">
                  <a:latin typeface="Source Sans Pro" charset="0"/>
                  <a:ea typeface="Source Sans Pro" charset="0"/>
                  <a:cs typeface="Source Sans Pro" charset="0"/>
                </a:rPr>
                <a:t>students</a:t>
              </a:r>
              <a:endParaRPr lang="en-US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85" name="Group 984"/>
          <p:cNvGrpSpPr/>
          <p:nvPr/>
        </p:nvGrpSpPr>
        <p:grpSpPr>
          <a:xfrm>
            <a:off x="1546046" y="666749"/>
            <a:ext cx="1544442" cy="1470661"/>
            <a:chOff x="1546046" y="666749"/>
            <a:chExt cx="1544442" cy="1456313"/>
          </a:xfrm>
        </p:grpSpPr>
        <p:sp>
          <p:nvSpPr>
            <p:cNvPr id="984" name="Rechteck 40"/>
            <p:cNvSpPr/>
            <p:nvPr/>
          </p:nvSpPr>
          <p:spPr bwMode="auto">
            <a:xfrm>
              <a:off x="1546046" y="666749"/>
              <a:ext cx="1544442" cy="1456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1751334" y="929118"/>
              <a:ext cx="1133866" cy="920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  <a:defRPr/>
              </a:pPr>
              <a:r>
                <a:rPr lang="en-US" sz="2800" b="1" dirty="0" smtClean="0">
                  <a:latin typeface="Source Sans Pro" charset="0"/>
                  <a:ea typeface="Source Sans Pro" charset="0"/>
                  <a:cs typeface="Source Sans Pro" charset="0"/>
                </a:rPr>
                <a:t>9,368</a:t>
              </a:r>
              <a:r>
                <a:rPr lang="en-US" sz="2800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</a:p>
            <a:p>
              <a:pPr marL="0" lvl="1">
                <a:lnSpc>
                  <a:spcPct val="85000"/>
                </a:lnSpc>
                <a:defRPr/>
              </a:pPr>
              <a:r>
                <a:rPr lang="en-US" dirty="0" smtClean="0">
                  <a:latin typeface="Source Sans Pro" charset="0"/>
                  <a:ea typeface="Source Sans Pro" charset="0"/>
                  <a:cs typeface="Source Sans Pro" charset="0"/>
                </a:rPr>
                <a:t>graduate </a:t>
              </a:r>
              <a:r>
                <a:rPr lang="en-US" dirty="0">
                  <a:latin typeface="Source Sans Pro" charset="0"/>
                  <a:ea typeface="Source Sans Pro" charset="0"/>
                  <a:cs typeface="Source Sans Pro" charset="0"/>
                </a:rPr>
                <a:t>students</a:t>
              </a:r>
            </a:p>
          </p:txBody>
        </p:sp>
      </p:grpSp>
      <p:sp>
        <p:nvSpPr>
          <p:cNvPr id="978" name="Rectangle 977"/>
          <p:cNvSpPr/>
          <p:nvPr/>
        </p:nvSpPr>
        <p:spPr>
          <a:xfrm>
            <a:off x="4781275" y="937336"/>
            <a:ext cx="121181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5000"/>
              </a:lnSpc>
              <a:defRPr/>
            </a:pPr>
            <a:r>
              <a:rPr lang="en-US" sz="2800" b="1" dirty="0" smtClean="0">
                <a:latin typeface="Source Sans Pro" charset="0"/>
                <a:ea typeface="Source Sans Pro" charset="0"/>
                <a:cs typeface="Source Sans Pro" charset="0"/>
              </a:rPr>
              <a:t>2,219 </a:t>
            </a:r>
          </a:p>
          <a:p>
            <a:pPr marL="0" lvl="1">
              <a:lnSpc>
                <a:spcPct val="85000"/>
              </a:lnSpc>
              <a:defRPr/>
            </a:pPr>
            <a:r>
              <a:rPr lang="en-US" dirty="0" smtClean="0">
                <a:latin typeface="Source Sans Pro" charset="0"/>
                <a:ea typeface="Source Sans Pro" charset="0"/>
                <a:cs typeface="Source Sans Pro" charset="0"/>
              </a:rPr>
              <a:t>faculty </a:t>
            </a:r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members</a:t>
            </a:r>
          </a:p>
        </p:txBody>
      </p:sp>
      <p:grpSp>
        <p:nvGrpSpPr>
          <p:cNvPr id="982" name="Group 981"/>
          <p:cNvGrpSpPr/>
          <p:nvPr/>
        </p:nvGrpSpPr>
        <p:grpSpPr>
          <a:xfrm>
            <a:off x="1540058" y="2127461"/>
            <a:ext cx="1595074" cy="969576"/>
            <a:chOff x="1" y="2137411"/>
            <a:chExt cx="1595074" cy="969576"/>
          </a:xfrm>
        </p:grpSpPr>
        <p:sp>
          <p:nvSpPr>
            <p:cNvPr id="979" name="Rechteck 40"/>
            <p:cNvSpPr/>
            <p:nvPr/>
          </p:nvSpPr>
          <p:spPr bwMode="auto">
            <a:xfrm>
              <a:off x="1" y="2137411"/>
              <a:ext cx="1544442" cy="9695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770730" y="2372018"/>
              <a:ext cx="824345" cy="446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  <a:defRPr/>
              </a:pPr>
              <a:r>
                <a:rPr lang="en-US" sz="900" dirty="0" smtClean="0">
                  <a:latin typeface="Source Sans Pro" charset="0"/>
                  <a:ea typeface="Source Sans Pro" charset="0"/>
                  <a:cs typeface="Source Sans Pro" charset="0"/>
                </a:rPr>
                <a:t>student  </a:t>
              </a:r>
            </a:p>
            <a:p>
              <a:pPr marL="0" lvl="1">
                <a:lnSpc>
                  <a:spcPct val="85000"/>
                </a:lnSpc>
                <a:defRPr/>
              </a:pPr>
              <a:r>
                <a:rPr lang="en-US" sz="900" dirty="0" smtClean="0">
                  <a:latin typeface="Source Sans Pro" charset="0"/>
                  <a:ea typeface="Source Sans Pro" charset="0"/>
                  <a:cs typeface="Source Sans Pro" charset="0"/>
                </a:rPr>
                <a:t>to </a:t>
              </a:r>
              <a:r>
                <a:rPr lang="en-US" sz="900" dirty="0">
                  <a:latin typeface="Source Sans Pro" charset="0"/>
                  <a:ea typeface="Source Sans Pro" charset="0"/>
                  <a:cs typeface="Source Sans Pro" charset="0"/>
                </a:rPr>
                <a:t>faculty ratio</a:t>
              </a:r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137273" y="2288031"/>
              <a:ext cx="7409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spcAft>
                  <a:spcPts val="900"/>
                </a:spcAft>
                <a:defRPr/>
              </a:pPr>
              <a:r>
                <a:rPr lang="en-US" sz="3200" b="1" dirty="0" smtClean="0">
                  <a:latin typeface="Source Sans Pro" charset="0"/>
                  <a:ea typeface="Source Sans Pro" charset="0"/>
                  <a:cs typeface="Source Sans Pro" charset="0"/>
                </a:rPr>
                <a:t>4:1</a:t>
              </a:r>
              <a:endParaRPr lang="en-US" sz="11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99" name="Group 998"/>
          <p:cNvGrpSpPr/>
          <p:nvPr/>
        </p:nvGrpSpPr>
        <p:grpSpPr>
          <a:xfrm>
            <a:off x="6177248" y="666748"/>
            <a:ext cx="1446868" cy="1470662"/>
            <a:chOff x="6177248" y="666748"/>
            <a:chExt cx="1338645" cy="1470662"/>
          </a:xfrm>
        </p:grpSpPr>
        <p:sp>
          <p:nvSpPr>
            <p:cNvPr id="998" name="Rechteck 40"/>
            <p:cNvSpPr/>
            <p:nvPr/>
          </p:nvSpPr>
          <p:spPr bwMode="auto">
            <a:xfrm>
              <a:off x="6177248" y="666748"/>
              <a:ext cx="1338645" cy="1470662"/>
            </a:xfrm>
            <a:prstGeom prst="rect">
              <a:avLst/>
            </a:prstGeom>
            <a:pattFill prst="pct70">
              <a:fgClr>
                <a:srgbClr val="9C1322"/>
              </a:fgClr>
              <a:bgClr>
                <a:schemeClr val="bg1">
                  <a:lumMod val="85000"/>
                </a:schemeClr>
              </a:bgClr>
            </a:patt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6216290" y="828573"/>
              <a:ext cx="1250513" cy="788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93% </a:t>
              </a:r>
              <a:r>
                <a:rPr lang="en-US" sz="125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of </a:t>
              </a:r>
              <a:r>
                <a:rPr lang="en-US" sz="125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undergraduates </a:t>
              </a:r>
              <a:r>
                <a:rPr lang="en-US" sz="125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live </a:t>
              </a:r>
              <a:endParaRPr lang="en-US" sz="125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0" lvl="1">
                <a:lnSpc>
                  <a:spcPct val="85000"/>
                </a:lnSpc>
                <a:defRPr/>
              </a:pPr>
              <a:r>
                <a:rPr lang="en-US" sz="125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on </a:t>
              </a:r>
              <a:r>
                <a:rPr lang="en-US" sz="125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campus</a:t>
              </a:r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-20371" y="3041092"/>
            <a:ext cx="1564814" cy="1397557"/>
            <a:chOff x="-20371" y="3041092"/>
            <a:chExt cx="1564814" cy="1397557"/>
          </a:xfrm>
        </p:grpSpPr>
        <p:sp>
          <p:nvSpPr>
            <p:cNvPr id="992" name="Rechteck 40"/>
            <p:cNvSpPr/>
            <p:nvPr/>
          </p:nvSpPr>
          <p:spPr bwMode="auto">
            <a:xfrm>
              <a:off x="-20371" y="3071962"/>
              <a:ext cx="1564814" cy="1366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384752" y="3178515"/>
              <a:ext cx="1082169" cy="117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0000"/>
                </a:lnSpc>
                <a:defRPr/>
              </a:pPr>
              <a:r>
                <a:rPr lang="en-US" sz="1100" dirty="0" smtClean="0">
                  <a:latin typeface="Source Sans Pro" charset="0"/>
                  <a:ea typeface="Source Sans Pro" charset="0"/>
                  <a:cs typeface="Source Sans Pro" charset="0"/>
                </a:rPr>
                <a:t>Schools</a:t>
              </a:r>
              <a:r>
                <a:rPr lang="en-US" sz="1100" dirty="0">
                  <a:latin typeface="Source Sans Pro" charset="0"/>
                  <a:ea typeface="Source Sans Pro" charset="0"/>
                  <a:cs typeface="Source Sans Pro" charset="0"/>
                </a:rPr>
                <a:t>: </a:t>
              </a:r>
              <a:r>
                <a:rPr lang="en-US" sz="1100" dirty="0" smtClean="0">
                  <a:latin typeface="Source Sans Pro" charset="0"/>
                  <a:ea typeface="Source Sans Pro" charset="0"/>
                  <a:cs typeface="Source Sans Pro" charset="0"/>
                </a:rPr>
                <a:t>Business</a:t>
              </a:r>
              <a:r>
                <a:rPr lang="en-US" sz="1100" dirty="0">
                  <a:latin typeface="Source Sans Pro" charset="0"/>
                  <a:ea typeface="Source Sans Pro" charset="0"/>
                  <a:cs typeface="Source Sans Pro" charset="0"/>
                </a:rPr>
                <a:t>, Earth Sciences, Education, Engineering, Humanities and Sciences, Law, Medicine</a:t>
              </a:r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63317" y="3041092"/>
              <a:ext cx="5629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spcAft>
                  <a:spcPts val="900"/>
                </a:spcAft>
                <a:defRPr/>
              </a:pPr>
              <a:r>
                <a:rPr lang="en-US" sz="4000" b="1" dirty="0">
                  <a:latin typeface="Source Sans Pro" charset="0"/>
                  <a:ea typeface="Source Sans Pro" charset="0"/>
                  <a:cs typeface="Source Sans Pro" charset="0"/>
                </a:rPr>
                <a:t>7 </a:t>
              </a:r>
            </a:p>
          </p:txBody>
        </p:sp>
      </p:grpSp>
      <p:grpSp>
        <p:nvGrpSpPr>
          <p:cNvPr id="997" name="Group 996"/>
          <p:cNvGrpSpPr/>
          <p:nvPr/>
        </p:nvGrpSpPr>
        <p:grpSpPr>
          <a:xfrm>
            <a:off x="1818" y="2127461"/>
            <a:ext cx="1542625" cy="969576"/>
            <a:chOff x="1818" y="2127461"/>
            <a:chExt cx="1542625" cy="969576"/>
          </a:xfrm>
        </p:grpSpPr>
        <p:sp>
          <p:nvSpPr>
            <p:cNvPr id="996" name="Rechteck 40"/>
            <p:cNvSpPr/>
            <p:nvPr/>
          </p:nvSpPr>
          <p:spPr bwMode="auto">
            <a:xfrm>
              <a:off x="1834" y="2127461"/>
              <a:ext cx="1542609" cy="969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995" name="Rectangle 994"/>
            <p:cNvSpPr/>
            <p:nvPr/>
          </p:nvSpPr>
          <p:spPr>
            <a:xfrm>
              <a:off x="1818" y="2319403"/>
              <a:ext cx="1443024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lnSpc>
                  <a:spcPct val="70000"/>
                </a:lnSpc>
                <a:defRPr/>
              </a:pP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$24.8 </a:t>
              </a:r>
              <a:r>
                <a:rPr lang="en-US" sz="1600" b="1" dirty="0" smtClean="0">
                  <a:latin typeface="Source Sans Pro" charset="0"/>
                  <a:ea typeface="Source Sans Pro" charset="0"/>
                  <a:cs typeface="Source Sans Pro" charset="0"/>
                </a:rPr>
                <a:t>billion</a:t>
              </a:r>
            </a:p>
            <a:p>
              <a:pPr marL="0" lvl="1" algn="ctr">
                <a:lnSpc>
                  <a:spcPct val="70000"/>
                </a:lnSpc>
                <a:defRPr/>
              </a:pPr>
              <a:r>
                <a:rPr lang="en-US" sz="1650" dirty="0" smtClean="0">
                  <a:latin typeface="Source Sans Pro" charset="0"/>
                  <a:ea typeface="Source Sans Pro" charset="0"/>
                  <a:cs typeface="Source Sans Pro" charset="0"/>
                </a:rPr>
                <a:t>endowment </a:t>
              </a:r>
            </a:p>
            <a:p>
              <a:pPr marL="0" lvl="1" algn="ctr">
                <a:lnSpc>
                  <a:spcPct val="70000"/>
                </a:lnSpc>
                <a:defRPr/>
              </a:pPr>
              <a:r>
                <a:rPr lang="en-US" sz="1050" dirty="0" smtClean="0">
                  <a:latin typeface="Source Sans Pro" charset="0"/>
                  <a:ea typeface="Source Sans Pro" charset="0"/>
                  <a:cs typeface="Source Sans Pro" charset="0"/>
                </a:rPr>
                <a:t>(</a:t>
              </a:r>
              <a:r>
                <a:rPr lang="en-US" sz="1050" dirty="0">
                  <a:latin typeface="Source Sans Pro" charset="0"/>
                  <a:ea typeface="Source Sans Pro" charset="0"/>
                  <a:cs typeface="Source Sans Pro" charset="0"/>
                </a:rPr>
                <a:t>as of Aug. 31, </a:t>
              </a:r>
              <a:r>
                <a:rPr lang="en-US" sz="1050" dirty="0" smtClean="0">
                  <a:latin typeface="Source Sans Pro" charset="0"/>
                  <a:ea typeface="Source Sans Pro" charset="0"/>
                  <a:cs typeface="Source Sans Pro" charset="0"/>
                </a:rPr>
                <a:t>2017)</a:t>
              </a:r>
              <a:endParaRPr lang="en-US" sz="105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005" name="Group 1004"/>
          <p:cNvGrpSpPr/>
          <p:nvPr/>
        </p:nvGrpSpPr>
        <p:grpSpPr>
          <a:xfrm>
            <a:off x="3082666" y="2121561"/>
            <a:ext cx="3095289" cy="975476"/>
            <a:chOff x="3082666" y="2121561"/>
            <a:chExt cx="3095289" cy="975476"/>
          </a:xfrm>
        </p:grpSpPr>
        <p:sp>
          <p:nvSpPr>
            <p:cNvPr id="1001" name="Rechteck 40"/>
            <p:cNvSpPr/>
            <p:nvPr/>
          </p:nvSpPr>
          <p:spPr bwMode="auto">
            <a:xfrm>
              <a:off x="3082666" y="2121561"/>
              <a:ext cx="3095289" cy="975476"/>
            </a:xfrm>
            <a:prstGeom prst="rect">
              <a:avLst/>
            </a:prstGeom>
            <a:solidFill>
              <a:srgbClr val="9C1322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993" name="Rectangle 992"/>
            <p:cNvSpPr/>
            <p:nvPr/>
          </p:nvSpPr>
          <p:spPr>
            <a:xfrm>
              <a:off x="3295538" y="2264483"/>
              <a:ext cx="11887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8,180 </a:t>
              </a:r>
              <a:r>
                <a:rPr lang="en-US" sz="12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contiguous </a:t>
              </a:r>
              <a:r>
                <a:rPr lang="en-US" sz="12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acres</a:t>
              </a:r>
              <a:endParaRPr lang="en-US" sz="12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000" name="Rectangle 999"/>
            <p:cNvSpPr/>
            <p:nvPr/>
          </p:nvSpPr>
          <p:spPr>
            <a:xfrm>
              <a:off x="4621120" y="2228313"/>
              <a:ext cx="1496539" cy="713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85000"/>
                </a:lnSpc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~700 </a:t>
              </a:r>
            </a:p>
            <a:p>
              <a:pPr marL="0" lvl="1">
                <a:lnSpc>
                  <a:spcPct val="85000"/>
                </a:lnSpc>
                <a:defRPr/>
              </a:pPr>
              <a:r>
                <a:rPr lang="en-US" sz="13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major </a:t>
              </a:r>
              <a:r>
                <a:rPr lang="en-US" sz="13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buildings </a:t>
              </a:r>
              <a:endParaRPr lang="en-US" sz="13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marL="0" lvl="1">
                <a:lnSpc>
                  <a:spcPct val="85000"/>
                </a:lnSpc>
                <a:defRPr/>
              </a:pPr>
              <a:r>
                <a:rPr lang="en-US" sz="105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</a:t>
              </a:r>
              <a:r>
                <a:rPr lang="en-US" sz="105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15.3 million </a:t>
              </a:r>
              <a:r>
                <a:rPr lang="en-US" sz="105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sq. feet)</a:t>
              </a:r>
              <a:endParaRPr lang="en-US" sz="105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1004" name="Straight Connector 1003"/>
            <p:cNvCxnSpPr/>
            <p:nvPr/>
          </p:nvCxnSpPr>
          <p:spPr>
            <a:xfrm>
              <a:off x="4423410" y="2307973"/>
              <a:ext cx="11430" cy="57708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 1027"/>
          <p:cNvGrpSpPr/>
          <p:nvPr/>
        </p:nvGrpSpPr>
        <p:grpSpPr>
          <a:xfrm>
            <a:off x="6175741" y="2121069"/>
            <a:ext cx="1448373" cy="998585"/>
            <a:chOff x="6175741" y="2121069"/>
            <a:chExt cx="1448373" cy="998585"/>
          </a:xfrm>
        </p:grpSpPr>
        <p:sp>
          <p:nvSpPr>
            <p:cNvPr id="1027" name="Rechteck 40"/>
            <p:cNvSpPr/>
            <p:nvPr/>
          </p:nvSpPr>
          <p:spPr bwMode="auto">
            <a:xfrm>
              <a:off x="6175741" y="2121069"/>
              <a:ext cx="1448373" cy="975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6285783" y="2279424"/>
              <a:ext cx="1258684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defRPr/>
              </a:pP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117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 National </a:t>
              </a:r>
              <a:r>
                <a:rPr lang="en-US" sz="1250" dirty="0">
                  <a:latin typeface="Source Sans Pro" charset="0"/>
                  <a:ea typeface="Source Sans Pro" charset="0"/>
                  <a:cs typeface="Source Sans Pro" charset="0"/>
                </a:rPr>
                <a:t>Championships </a:t>
              </a:r>
              <a:r>
                <a:rPr lang="en-US" sz="1100" dirty="0">
                  <a:latin typeface="Source Sans Pro" charset="0"/>
                  <a:ea typeface="Source Sans Pro" charset="0"/>
                  <a:cs typeface="Source Sans Pro" charset="0"/>
                </a:rPr>
                <a:t>(NCAA </a:t>
              </a:r>
              <a:r>
                <a:rPr lang="en-US" sz="1100" dirty="0" smtClean="0">
                  <a:latin typeface="Source Sans Pro" charset="0"/>
                  <a:ea typeface="Source Sans Pro" charset="0"/>
                  <a:cs typeface="Source Sans Pro" charset="0"/>
                </a:rPr>
                <a:t>Division </a:t>
              </a:r>
              <a:r>
                <a:rPr lang="en-US" sz="1100" dirty="0">
                  <a:latin typeface="Source Sans Pro" charset="0"/>
                  <a:ea typeface="Source Sans Pro" charset="0"/>
                  <a:cs typeface="Source Sans Pro" charset="0"/>
                </a:rPr>
                <a:t>1)</a:t>
              </a:r>
            </a:p>
          </p:txBody>
        </p:sp>
      </p:grpSp>
      <p:grpSp>
        <p:nvGrpSpPr>
          <p:cNvPr id="1023" name="Group 1022"/>
          <p:cNvGrpSpPr/>
          <p:nvPr/>
        </p:nvGrpSpPr>
        <p:grpSpPr>
          <a:xfrm>
            <a:off x="7612549" y="666748"/>
            <a:ext cx="1544442" cy="1470661"/>
            <a:chOff x="7612549" y="666748"/>
            <a:chExt cx="1544442" cy="1470661"/>
          </a:xfrm>
        </p:grpSpPr>
        <p:sp>
          <p:nvSpPr>
            <p:cNvPr id="1020" name="Rechteck 40"/>
            <p:cNvSpPr/>
            <p:nvPr/>
          </p:nvSpPr>
          <p:spPr bwMode="auto">
            <a:xfrm>
              <a:off x="7612549" y="666748"/>
              <a:ext cx="1544442" cy="14706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7827259" y="788186"/>
              <a:ext cx="1230655" cy="11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400" b="1" dirty="0" smtClean="0">
                  <a:latin typeface="Source Sans Pro" charset="0"/>
                  <a:ea typeface="Source Sans Pro" charset="0"/>
                  <a:cs typeface="Source Sans Pro" charset="0"/>
                </a:rPr>
                <a:t>6,200+ </a:t>
              </a:r>
              <a:r>
                <a:rPr lang="en-US" sz="1500" dirty="0">
                  <a:latin typeface="Source Sans Pro" charset="0"/>
                  <a:ea typeface="Source Sans Pro" charset="0"/>
                  <a:cs typeface="Source Sans Pro" charset="0"/>
                </a:rPr>
                <a:t>externally </a:t>
              </a:r>
              <a:r>
                <a:rPr lang="en-US" sz="1500" dirty="0" smtClean="0">
                  <a:latin typeface="Source Sans Pro" charset="0"/>
                  <a:ea typeface="Source Sans Pro" charset="0"/>
                  <a:cs typeface="Source Sans Pro" charset="0"/>
                </a:rPr>
                <a:t>sponsored research projects</a:t>
              </a:r>
              <a:endParaRPr lang="en-US" sz="1500" dirty="0"/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7624115" y="2137410"/>
            <a:ext cx="1519885" cy="959628"/>
            <a:chOff x="7624115" y="2137410"/>
            <a:chExt cx="1519885" cy="959628"/>
          </a:xfrm>
        </p:grpSpPr>
        <p:sp>
          <p:nvSpPr>
            <p:cNvPr id="1025" name="Rechteck 40"/>
            <p:cNvSpPr/>
            <p:nvPr/>
          </p:nvSpPr>
          <p:spPr bwMode="auto">
            <a:xfrm>
              <a:off x="7624115" y="2137410"/>
              <a:ext cx="1519885" cy="959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7827259" y="2209335"/>
              <a:ext cx="1226824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75000"/>
                </a:lnSpc>
                <a:defRPr/>
              </a:pPr>
              <a:r>
                <a:rPr lang="en-US" sz="2400" b="1" dirty="0">
                  <a:latin typeface="Source Sans Pro" charset="0"/>
                  <a:ea typeface="Source Sans Pro" charset="0"/>
                  <a:cs typeface="Source Sans Pro" charset="0"/>
                </a:rPr>
                <a:t>$</a:t>
              </a:r>
              <a:r>
                <a:rPr lang="en-US" sz="2400" b="1" dirty="0" smtClean="0">
                  <a:latin typeface="Source Sans Pro" charset="0"/>
                  <a:ea typeface="Source Sans Pro" charset="0"/>
                  <a:cs typeface="Source Sans Pro" charset="0"/>
                </a:rPr>
                <a:t>1.64 </a:t>
              </a:r>
              <a:r>
                <a:rPr lang="en-US" sz="2000" b="1" dirty="0" smtClean="0">
                  <a:latin typeface="Source Sans Pro" charset="0"/>
                  <a:ea typeface="Source Sans Pro" charset="0"/>
                  <a:cs typeface="Source Sans Pro" charset="0"/>
                </a:rPr>
                <a:t>billion</a:t>
              </a:r>
              <a:r>
                <a:rPr lang="en-US" b="1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</a:p>
            <a:p>
              <a:pPr marL="0" lvl="1">
                <a:lnSpc>
                  <a:spcPct val="75000"/>
                </a:lnSpc>
                <a:defRPr/>
              </a:pPr>
              <a:r>
                <a:rPr lang="en-US" sz="1050" dirty="0">
                  <a:latin typeface="Source Sans Pro" charset="0"/>
                  <a:ea typeface="Source Sans Pro" charset="0"/>
                  <a:cs typeface="Source Sans Pro" charset="0"/>
                </a:rPr>
                <a:t>t</a:t>
              </a:r>
              <a:r>
                <a:rPr lang="en-US" sz="1050" dirty="0" smtClean="0">
                  <a:latin typeface="Source Sans Pro" charset="0"/>
                  <a:ea typeface="Source Sans Pro" charset="0"/>
                  <a:cs typeface="Source Sans Pro" charset="0"/>
                </a:rPr>
                <a:t>otal research </a:t>
              </a:r>
              <a:r>
                <a:rPr lang="en-US" sz="1050" dirty="0">
                  <a:latin typeface="Source Sans Pro" charset="0"/>
                  <a:ea typeface="Source Sans Pro" charset="0"/>
                  <a:cs typeface="Source Sans Pro" charset="0"/>
                </a:rPr>
                <a:t>budget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4729006" y="3097036"/>
            <a:ext cx="4414994" cy="1341613"/>
            <a:chOff x="4729006" y="3097036"/>
            <a:chExt cx="4414994" cy="1341613"/>
          </a:xfrm>
        </p:grpSpPr>
        <p:sp>
          <p:nvSpPr>
            <p:cNvPr id="1029" name="Rechteck 40"/>
            <p:cNvSpPr/>
            <p:nvPr/>
          </p:nvSpPr>
          <p:spPr bwMode="auto">
            <a:xfrm>
              <a:off x="4729006" y="3097036"/>
              <a:ext cx="4414994" cy="1341613"/>
            </a:xfrm>
            <a:prstGeom prst="rect">
              <a:avLst/>
            </a:prstGeom>
            <a:pattFill prst="pct6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4749576" y="3178925"/>
              <a:ext cx="3492527" cy="119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r">
                <a:lnSpc>
                  <a:spcPct val="80000"/>
                </a:lnSpc>
                <a:spcAft>
                  <a:spcPts val="300"/>
                </a:spcAft>
                <a:defRPr/>
              </a:pPr>
              <a:r>
                <a:rPr lang="en-US" sz="2000" b="1" dirty="0" smtClean="0">
                  <a:latin typeface="Source Sans Pro" charset="0"/>
                  <a:ea typeface="Source Sans Pro" charset="0"/>
                  <a:cs typeface="Source Sans Pro" charset="0"/>
                </a:rPr>
                <a:t>19</a:t>
              </a:r>
              <a:r>
                <a:rPr lang="en-US" sz="1600" b="1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current Nobel </a:t>
              </a:r>
              <a:r>
                <a:rPr lang="en-US" sz="1400" dirty="0">
                  <a:latin typeface="Source Sans Pro" charset="0"/>
                  <a:ea typeface="Source Sans Pro" charset="0"/>
                  <a:cs typeface="Source Sans Pro" charset="0"/>
                </a:rPr>
                <a:t>laureates 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(</a:t>
              </a:r>
              <a:r>
                <a:rPr lang="en-US" sz="1400" dirty="0">
                  <a:latin typeface="Source Sans Pro" charset="0"/>
                  <a:ea typeface="Source Sans Pro" charset="0"/>
                  <a:cs typeface="Source Sans Pro" charset="0"/>
                </a:rPr>
                <a:t>31 total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) </a:t>
              </a:r>
            </a:p>
            <a:p>
              <a:pPr marL="0" lvl="1" algn="r">
                <a:lnSpc>
                  <a:spcPct val="80000"/>
                </a:lnSpc>
                <a:spcAft>
                  <a:spcPts val="300"/>
                </a:spcAft>
                <a:defRPr/>
              </a:pPr>
              <a:r>
                <a:rPr lang="en-US" sz="2000" b="1" dirty="0">
                  <a:latin typeface="Source Sans Pro" charset="0"/>
                  <a:ea typeface="Source Sans Pro" charset="0"/>
                  <a:cs typeface="Source Sans Pro" charset="0"/>
                </a:rPr>
                <a:t>4</a:t>
              </a:r>
              <a:r>
                <a:rPr lang="en-US" sz="1600" b="1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400" dirty="0">
                  <a:latin typeface="Source Sans Pro" charset="0"/>
                  <a:ea typeface="Source Sans Pro" charset="0"/>
                  <a:cs typeface="Source Sans Pro" charset="0"/>
                </a:rPr>
                <a:t>Pulitzer Prize 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winners </a:t>
              </a:r>
            </a:p>
            <a:p>
              <a:pPr marL="0" lvl="1" algn="r">
                <a:lnSpc>
                  <a:spcPct val="80000"/>
                </a:lnSpc>
                <a:spcAft>
                  <a:spcPts val="300"/>
                </a:spcAft>
                <a:defRPr/>
              </a:pPr>
              <a:r>
                <a:rPr lang="en-US" sz="2000" b="1" dirty="0" smtClean="0">
                  <a:latin typeface="Source Sans Pro" charset="0"/>
                  <a:ea typeface="Source Sans Pro" charset="0"/>
                  <a:cs typeface="Source Sans Pro" charset="0"/>
                </a:rPr>
                <a:t>16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400" dirty="0">
                  <a:latin typeface="Source Sans Pro" charset="0"/>
                  <a:ea typeface="Source Sans Pro" charset="0"/>
                  <a:cs typeface="Source Sans Pro" charset="0"/>
                </a:rPr>
                <a:t>National Medal of Science 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recipients </a:t>
              </a:r>
            </a:p>
            <a:p>
              <a:pPr marL="0" lvl="1" algn="r">
                <a:lnSpc>
                  <a:spcPct val="80000"/>
                </a:lnSpc>
                <a:spcAft>
                  <a:spcPts val="300"/>
                </a:spcAft>
                <a:defRPr/>
              </a:pPr>
              <a:r>
                <a:rPr lang="en-US" sz="2000" b="1" dirty="0" smtClean="0">
                  <a:latin typeface="Source Sans Pro" charset="0"/>
                  <a:ea typeface="Source Sans Pro" charset="0"/>
                  <a:cs typeface="Source Sans Pro" charset="0"/>
                </a:rPr>
                <a:t>2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400" dirty="0">
                  <a:latin typeface="Source Sans Pro" charset="0"/>
                  <a:ea typeface="Source Sans Pro" charset="0"/>
                  <a:cs typeface="Source Sans Pro" charset="0"/>
                </a:rPr>
                <a:t>Presidential Medal of Freedom </a:t>
              </a:r>
              <a:r>
                <a:rPr lang="en-US" sz="1400" dirty="0" smtClean="0">
                  <a:latin typeface="Source Sans Pro" charset="0"/>
                  <a:ea typeface="Source Sans Pro" charset="0"/>
                  <a:cs typeface="Source Sans Pro" charset="0"/>
                </a:rPr>
                <a:t>winners </a:t>
              </a:r>
              <a:endParaRPr lang="en-US" sz="14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3421" y="4629193"/>
            <a:ext cx="39901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Aft>
                <a:spcPts val="900"/>
              </a:spcAft>
              <a:defRPr/>
            </a:pPr>
            <a:r>
              <a:rPr lang="en-US" sz="1100" dirty="0" smtClean="0">
                <a:latin typeface="Source Sans Pro" charset="0"/>
                <a:ea typeface="Source Sans Pro" charset="0"/>
                <a:cs typeface="Source Sans Pro" charset="0"/>
              </a:rPr>
              <a:t>Source: </a:t>
            </a:r>
            <a:r>
              <a:rPr lang="en-US" sz="1100" dirty="0"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http://facts.stanford.edu/pdf/StanfordFacts_2018.pdf</a:t>
            </a:r>
            <a:r>
              <a:rPr lang="en-US" sz="1100" dirty="0"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" y="666750"/>
            <a:ext cx="1544442" cy="1470660"/>
            <a:chOff x="1" y="666750"/>
            <a:chExt cx="1544442" cy="1470660"/>
          </a:xfrm>
        </p:grpSpPr>
        <p:sp>
          <p:nvSpPr>
            <p:cNvPr id="56" name="Rechteck 40"/>
            <p:cNvSpPr/>
            <p:nvPr/>
          </p:nvSpPr>
          <p:spPr bwMode="auto">
            <a:xfrm>
              <a:off x="1" y="666750"/>
              <a:ext cx="1544442" cy="1470660"/>
            </a:xfrm>
            <a:prstGeom prst="rect">
              <a:avLst/>
            </a:prstGeom>
            <a:solidFill>
              <a:srgbClr val="9C1322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  <a:p>
              <a:pPr algn="ctr"/>
              <a:endParaRPr lang="en-US" sz="1350" dirty="0">
                <a:solidFill>
                  <a:schemeClr val="bg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322" y="813692"/>
              <a:ext cx="1066686" cy="787611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137273" y="1617069"/>
              <a:ext cx="1269898" cy="365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Established 1885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i="1" spc="3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Opened Doors 1891</a:t>
              </a:r>
              <a:endParaRPr lang="en-US" sz="1000" i="1" spc="3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297" y="39019"/>
            <a:ext cx="1418590" cy="6805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866" y="3316822"/>
            <a:ext cx="902042" cy="902042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742359" y="3265844"/>
            <a:ext cx="266014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en-US" sz="1100" dirty="0" smtClean="0">
                <a:latin typeface="Source Sans Pro" charset="0"/>
                <a:ea typeface="Source Sans Pro" charset="0"/>
                <a:cs typeface="Source Sans Pro" charset="0"/>
              </a:rPr>
              <a:t>For 42 years in a row, Stanford has won at least one NCAA championship – the longest streak in the nation.</a:t>
            </a:r>
            <a:endParaRPr lang="en-US" sz="11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IMPLEMENTATION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92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Close relationship with </a:t>
            </a:r>
            <a:r>
              <a:rPr lang="en-US" b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engineering</a:t>
            </a:r>
          </a:p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Secret weapon: Greg Bulger!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DEMO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8763" y="1845140"/>
            <a:ext cx="3139163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Stanford Tools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2" y="1845140"/>
            <a:ext cx="3944230" cy="30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DEMO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4567" y="1845140"/>
            <a:ext cx="3139163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Stanford Tools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99" y="1845140"/>
            <a:ext cx="404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Bulk Access Assignment:</a:t>
            </a:r>
          </a:p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accessories.stanford.edu/bulk/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662105"/>
            <a:ext cx="4800318" cy="19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DEMO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4567" y="1845140"/>
            <a:ext cx="3139163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Stanford Tools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99" y="1845140"/>
            <a:ext cx="404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Alarm Notifications:</a:t>
            </a:r>
          </a:p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https://accessories.stanford.edu/alerts/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767205"/>
            <a:ext cx="492380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IMPLEMENTATION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380" y="2204336"/>
            <a:ext cx="3921708" cy="116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Project execution: well planned and tested.</a:t>
            </a:r>
          </a:p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Post upgrade monitoring and training sessions.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LESSONS LEARNED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0450" y="2135140"/>
            <a:ext cx="5085021" cy="2254067"/>
            <a:chOff x="459833" y="661037"/>
            <a:chExt cx="3576430" cy="2254067"/>
          </a:xfrm>
        </p:grpSpPr>
        <p:sp>
          <p:nvSpPr>
            <p:cNvPr id="8" name="Rechteck 11"/>
            <p:cNvSpPr/>
            <p:nvPr/>
          </p:nvSpPr>
          <p:spPr bwMode="gray">
            <a:xfrm>
              <a:off x="1852905" y="661037"/>
              <a:ext cx="2183358" cy="22540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9" name="Rechteck 11"/>
            <p:cNvSpPr/>
            <p:nvPr/>
          </p:nvSpPr>
          <p:spPr bwMode="gray">
            <a:xfrm>
              <a:off x="459833" y="663493"/>
              <a:ext cx="1321826" cy="2251611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52507" y="762306"/>
              <a:ext cx="208375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Test, test, test!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Work closely with </a:t>
              </a:r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Lenel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 Customer Support and Northland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Plan for contingencies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Monitor services, logs, and Help Desk queue.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1081" y="789239"/>
              <a:ext cx="125057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5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QUESTIONS AND DISCUSSION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6750"/>
            <a:ext cx="9142413" cy="37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0151" y="2656043"/>
            <a:ext cx="362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Jose Rocha</a:t>
            </a:r>
          </a:p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Jonathan Randolph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Card Services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jrocha@Stanford.edu</a:t>
            </a:r>
            <a:endParaRPr lang="en-US" sz="20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 7.3 UPGRADE</a:t>
            </a:r>
            <a:endParaRPr lang="en-US" sz="1400" b="1" spc="130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09089" y="2530950"/>
            <a:ext cx="4767949" cy="1464742"/>
            <a:chOff x="459832" y="661037"/>
            <a:chExt cx="3576432" cy="1090555"/>
          </a:xfrm>
        </p:grpSpPr>
        <p:sp>
          <p:nvSpPr>
            <p:cNvPr id="16" name="Rechteck 11"/>
            <p:cNvSpPr/>
            <p:nvPr/>
          </p:nvSpPr>
          <p:spPr bwMode="gray">
            <a:xfrm>
              <a:off x="1852907" y="661037"/>
              <a:ext cx="2183357" cy="1090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7" name="Rechteck 11"/>
            <p:cNvSpPr/>
            <p:nvPr/>
          </p:nvSpPr>
          <p:spPr bwMode="gray">
            <a:xfrm>
              <a:off x="459832" y="663493"/>
              <a:ext cx="1386538" cy="1088099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52509" y="709992"/>
              <a:ext cx="2083754" cy="98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Lenel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 7.3 Software Update</a:t>
              </a:r>
            </a:p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HID Integration</a:t>
              </a:r>
            </a:p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Custom Solutions: Email Notifications and Access Level Upload Tools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1081" y="789239"/>
              <a:ext cx="125057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SCOPE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9091" y="1087356"/>
            <a:ext cx="4767949" cy="1317849"/>
            <a:chOff x="459832" y="661037"/>
            <a:chExt cx="3576432" cy="1317849"/>
          </a:xfrm>
        </p:grpSpPr>
        <p:sp>
          <p:nvSpPr>
            <p:cNvPr id="21" name="Rechteck 11"/>
            <p:cNvSpPr/>
            <p:nvPr/>
          </p:nvSpPr>
          <p:spPr bwMode="gray">
            <a:xfrm>
              <a:off x="1846367" y="661037"/>
              <a:ext cx="2189897" cy="1317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2" name="Rechteck 11"/>
            <p:cNvSpPr/>
            <p:nvPr/>
          </p:nvSpPr>
          <p:spPr bwMode="gray">
            <a:xfrm>
              <a:off x="459832" y="663493"/>
              <a:ext cx="1386536" cy="1315393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52507" y="762306"/>
              <a:ext cx="2083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Several Revisions </a:t>
              </a:r>
              <a:r>
                <a:rPr lang="en-US" sz="1600" dirty="0">
                  <a:latin typeface="Source Sans Pro" charset="0"/>
                  <a:ea typeface="Source Sans Pro" charset="0"/>
                  <a:cs typeface="Source Sans Pro" charset="0"/>
                </a:rPr>
                <a:t>B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ehind</a:t>
              </a:r>
            </a:p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Future </a:t>
              </a:r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OpenAccess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1081" y="789239"/>
              <a:ext cx="125057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CRITERIA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5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 7.3 UPGRADE</a:t>
            </a:r>
            <a:endParaRPr lang="en-US" sz="1400" b="1" spc="130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264" y="579372"/>
            <a:ext cx="318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https://youtu.be/o0CXUv-xxtY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9" y="948704"/>
            <a:ext cx="7196788" cy="36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18730556">
            <a:off x="1830147" y="1949273"/>
            <a:ext cx="41368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Set, ready, go!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 7.3 UPGRADE</a:t>
            </a:r>
            <a:endParaRPr lang="en-US" sz="1400" b="1" spc="130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Information Security Office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682" y="1974655"/>
            <a:ext cx="3921708" cy="248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Information Security Office standards:</a:t>
            </a:r>
          </a:p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endParaRPr lang="en-US" b="1" dirty="0" smtClean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TLS 1.0 and older protocols.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6.6 and part of </a:t>
            </a:r>
            <a:r>
              <a:rPr lang="en-US" b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Lenel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7.3 built with </a:t>
            </a:r>
            <a:r>
              <a:rPr lang="en-US" b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.Net</a:t>
            </a: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3.5.</a:t>
            </a:r>
          </a:p>
          <a:p>
            <a:pPr marL="342900" indent="-342900">
              <a:lnSpc>
                <a:spcPct val="85000"/>
              </a:lnSpc>
              <a:spcAft>
                <a:spcPts val="1000"/>
              </a:spcAft>
              <a:buSzPct val="90000"/>
              <a:buAutoNum type="arabicParenR"/>
            </a:pPr>
            <a:r>
              <a:rPr lang="en-US" b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Entire project encompassed security focus/standards. </a:t>
            </a:r>
            <a:endParaRPr lang="en-US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26" y="1674506"/>
            <a:ext cx="4310950" cy="15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Information Security Office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26" y="1674506"/>
            <a:ext cx="4310950" cy="15445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7337" y="3227343"/>
            <a:ext cx="4281241" cy="1464742"/>
            <a:chOff x="459832" y="661037"/>
            <a:chExt cx="3576432" cy="1090555"/>
          </a:xfrm>
        </p:grpSpPr>
        <p:sp>
          <p:nvSpPr>
            <p:cNvPr id="9" name="Rechteck 11"/>
            <p:cNvSpPr/>
            <p:nvPr/>
          </p:nvSpPr>
          <p:spPr bwMode="gray">
            <a:xfrm>
              <a:off x="1852907" y="661037"/>
              <a:ext cx="2183357" cy="1090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0" name="Rechteck 11"/>
            <p:cNvSpPr/>
            <p:nvPr/>
          </p:nvSpPr>
          <p:spPr bwMode="gray">
            <a:xfrm>
              <a:off x="459832" y="663493"/>
              <a:ext cx="1386538" cy="1088099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2509" y="709992"/>
              <a:ext cx="2083754" cy="435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Systems Administrators</a:t>
              </a:r>
            </a:p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ISO Office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1081" y="789239"/>
              <a:ext cx="1250577" cy="233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SYSTEMS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339" y="1783749"/>
            <a:ext cx="4281239" cy="1317849"/>
            <a:chOff x="459832" y="661037"/>
            <a:chExt cx="3576432" cy="1317849"/>
          </a:xfrm>
        </p:grpSpPr>
        <p:sp>
          <p:nvSpPr>
            <p:cNvPr id="14" name="Rechteck 11"/>
            <p:cNvSpPr/>
            <p:nvPr/>
          </p:nvSpPr>
          <p:spPr bwMode="gray">
            <a:xfrm>
              <a:off x="1846367" y="661037"/>
              <a:ext cx="2189897" cy="13178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5" name="Rechteck 11"/>
            <p:cNvSpPr/>
            <p:nvPr/>
          </p:nvSpPr>
          <p:spPr bwMode="gray">
            <a:xfrm>
              <a:off x="459832" y="663493"/>
              <a:ext cx="1386536" cy="1315393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52507" y="762306"/>
              <a:ext cx="2083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IISCrypto</a:t>
              </a:r>
              <a:endParaRPr lang="en-US" sz="1600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Nmap</a:t>
              </a:r>
              <a:endParaRPr lang="en-US" sz="1600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r>
                <a:rPr lang="en-US" sz="1600" dirty="0" err="1" smtClean="0">
                  <a:latin typeface="Source Sans Pro" charset="0"/>
                  <a:ea typeface="Source Sans Pro" charset="0"/>
                  <a:cs typeface="Source Sans Pro" charset="0"/>
                </a:rPr>
                <a:t>Qualys</a:t>
              </a: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 Scans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1081" y="789239"/>
              <a:ext cx="1250577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TOOLS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9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Information Security Office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-19154" y="666752"/>
            <a:ext cx="9156330" cy="1007754"/>
          </a:xfrm>
          <a:prstGeom prst="rect">
            <a:avLst/>
          </a:prstGeom>
          <a:solidFill>
            <a:srgbClr val="991200"/>
          </a:solidFill>
          <a:ln>
            <a:noFill/>
          </a:ln>
          <a:extLst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26" y="1674506"/>
            <a:ext cx="4310950" cy="15445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380" y="2204336"/>
            <a:ext cx="210919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1000"/>
              </a:spcAft>
              <a:buSzPct val="90000"/>
            </a:pPr>
            <a:r>
              <a:rPr lang="en-US" sz="2400" b="1" i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IIS </a:t>
            </a:r>
            <a:r>
              <a:rPr lang="en-US" sz="2400" b="1" i="1" dirty="0" err="1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Crytpo</a:t>
            </a:r>
            <a:r>
              <a:rPr lang="en-US" sz="2400" b="1" i="1" dirty="0" smtClean="0">
                <a:solidFill>
                  <a:srgbClr val="A51523"/>
                </a:solidFill>
                <a:latin typeface="Source Sans Pro" charset="0"/>
                <a:ea typeface="Source Sans Pro" charset="0"/>
                <a:cs typeface="Source Sans Pro" charset="0"/>
              </a:rPr>
              <a:t> Demo</a:t>
            </a:r>
            <a:endParaRPr lang="en-US" sz="2400" i="1" dirty="0">
              <a:solidFill>
                <a:srgbClr val="A51523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A51523"/>
                </a:solidFill>
                <a:latin typeface="Source Sans Pro"/>
                <a:cs typeface="Source Sans Pro"/>
              </a:rPr>
              <a:t>CHALLENGES</a:t>
            </a:r>
            <a:endParaRPr lang="en-US" sz="2000" spc="130" dirty="0">
              <a:solidFill>
                <a:srgbClr val="A51523"/>
              </a:solidFill>
              <a:latin typeface="Source Sans Pro"/>
              <a:cs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154" y="666751"/>
            <a:ext cx="9156330" cy="1673493"/>
            <a:chOff x="-19154" y="985838"/>
            <a:chExt cx="9156330" cy="1673493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gray">
            <a:xfrm>
              <a:off x="-19154" y="985838"/>
              <a:ext cx="9156330" cy="1673493"/>
            </a:xfrm>
            <a:prstGeom prst="rect">
              <a:avLst/>
            </a:prstGeom>
            <a:solidFill>
              <a:srgbClr val="991200"/>
            </a:solidFill>
            <a:ln>
              <a:noFill/>
            </a:ln>
            <a:extLst/>
          </p:spPr>
          <p:txBody>
            <a:bodyPr vert="horz" wrap="square" lIns="68573" tIns="34286" rIns="68573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394463" y="1233598"/>
              <a:ext cx="533043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buSzPct val="90000"/>
              </a:pPr>
              <a:r>
                <a:rPr 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Number of builds before going live?</a:t>
              </a:r>
              <a:endParaRPr lang="en-US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4" y="1980041"/>
            <a:ext cx="3108404" cy="3108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2449486"/>
            <a:ext cx="3250761" cy="21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19756</TotalTime>
  <Words>565</Words>
  <Application>Microsoft Office PowerPoint</Application>
  <PresentationFormat>On-screen Show (16:9)</PresentationFormat>
  <Paragraphs>191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Book</vt:lpstr>
      <vt:lpstr>Calibri</vt:lpstr>
      <vt:lpstr>Source Sans Pro</vt:lpstr>
      <vt:lpstr>Wingdings</vt:lpstr>
      <vt:lpstr>Office Theme</vt:lpstr>
      <vt:lpstr>Lenel 7.3 Upgrade HELUG 2018  Jose Rocha Jonathan Randolph Stanford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Aivazian</dc:creator>
  <cp:lastModifiedBy>Jose Heriberto Rocha</cp:lastModifiedBy>
  <cp:revision>763</cp:revision>
  <cp:lastPrinted>2016-10-13T14:15:49Z</cp:lastPrinted>
  <dcterms:created xsi:type="dcterms:W3CDTF">2016-01-27T01:25:34Z</dcterms:created>
  <dcterms:modified xsi:type="dcterms:W3CDTF">2018-06-27T12:01:44Z</dcterms:modified>
</cp:coreProperties>
</file>