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careful when using Forms Designer. Make sure you have a backup.  Inform users </a:t>
            </a:r>
            <a:endParaRPr/>
          </a:p>
        </p:txBody>
      </p:sp>
      <p:sp>
        <p:nvSpPr>
          <p:cNvPr id="202" name="Shape 2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Shape 2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 careful when using Forms Designer. Make sure you have a backup.  Inform users </a:t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That completes the user interface part of the solution.  Now lets look inside SQL Server and see how we are making it work with our access control database.</a:t>
            </a:r>
            <a:endParaRPr/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 ID Charge -- Did not want to overload Badge table with extra columns and processes.  Best to store minimum there and create a separate table to handle the bulk of the operations -- recording amount charge, emailed sent, billing date, batch number, etc.</a:t>
            </a:r>
            <a:endParaRPr/>
          </a:p>
        </p:txBody>
      </p:sp>
      <p:sp>
        <p:nvSpPr>
          <p:cNvPr id="285" name="Shape 28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Departmental charge - visitors, vendors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Voucher - Barnard students pay their home school and then bring a voucher/receipt to the ID Center.</a:t>
            </a:r>
            <a:endParaRPr/>
          </a:p>
        </p:txBody>
      </p:sp>
      <p:sp>
        <p:nvSpPr>
          <p:cNvPr id="101" name="Shape 1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Overall, the payment system was inefficient, unreliable and most of all, service was slow and unfriendly. And we all know what slow and unfriendly looks like.</a:t>
            </a:r>
            <a:endParaRPr/>
          </a:p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backup. Watch out for blown away triggers.</a:t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ctrTitle"/>
          </p:nvPr>
        </p:nvSpPr>
        <p:spPr>
          <a:xfrm>
            <a:off x="1179756" y="2095725"/>
            <a:ext cx="718822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1179756" y="3565750"/>
            <a:ext cx="65024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0"/>
            <a:ext cx="9144000" cy="1927737"/>
          </a:xfrm>
          <a:prstGeom prst="rect">
            <a:avLst/>
          </a:prstGeom>
          <a:solidFill>
            <a:srgbClr val="083A7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UIT logo2014-white.png" id="22" name="Shape 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43718" y="402157"/>
            <a:ext cx="6160390" cy="1112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084900" y="-475737"/>
            <a:ext cx="497419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UIT logo2014-white.png" id="29" name="Shape 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141" y="6294830"/>
            <a:ext cx="2917602" cy="526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1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b="1" i="0" sz="2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-10364"/>
            <a:ext cx="9144000" cy="968020"/>
          </a:xfrm>
          <a:prstGeom prst="rect">
            <a:avLst/>
          </a:prstGeom>
          <a:solidFill>
            <a:srgbClr val="083A7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6235496"/>
            <a:ext cx="9144000" cy="644227"/>
          </a:xfrm>
          <a:prstGeom prst="rect">
            <a:avLst/>
          </a:prstGeom>
          <a:solidFill>
            <a:srgbClr val="083A7D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3406601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hyperlink" Target="mailto:steve.cramer@columbia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1179756" y="2095725"/>
            <a:ext cx="7188224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-US" sz="3600"/>
              <a:t>ID Card Billing from System Administration to Student Account</a:t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/>
          <p:nvPr>
            <p:ph idx="1" type="subTitle"/>
          </p:nvPr>
        </p:nvSpPr>
        <p:spPr>
          <a:xfrm>
            <a:off x="1179756" y="3565750"/>
            <a:ext cx="650242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HELUG Conference</a:t>
            </a:r>
            <a:b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June 2</a:t>
            </a:r>
            <a:r>
              <a:rPr lang="en-US"/>
              <a:t>6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, 2018</a:t>
            </a:r>
            <a:b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Steve Cramer, Columbia University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Drop Down Pt1</a:t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5" y="980400"/>
            <a:ext cx="9049361" cy="52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Drop Down Pt2</a:t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0025"/>
            <a:ext cx="9144001" cy="508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Checkboxes Pt1</a:t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12" y="1196763"/>
            <a:ext cx="8588813" cy="47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Checkboxes Pt2</a:t>
            </a:r>
            <a:endParaRPr/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35150"/>
            <a:ext cx="9144001" cy="51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Add Labels</a:t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0" y="941850"/>
            <a:ext cx="9127575" cy="497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Labels Added</a:t>
            </a:r>
            <a:endParaRPr/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7014"/>
            <a:ext cx="9144000" cy="5139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/>
              <a:t>About Checkboxes</a:t>
            </a:r>
            <a:endParaRPr/>
          </a:p>
        </p:txBody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b="0" i="0" lang="en-US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Each checkbox </a:t>
            </a:r>
            <a:r>
              <a:rPr lang="en-US"/>
              <a:t>represents a </a:t>
            </a:r>
            <a:r>
              <a:rPr b="0" i="0" lang="en-US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unique binary value (4,8,16,32,64,128).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S</a:t>
            </a:r>
            <a:r>
              <a:rPr lang="en-US"/>
              <a:t>um of all checkbox values equals the total in Descriptor_Flag column in the Badge table.</a:t>
            </a:r>
            <a:endParaRPr b="0" i="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Example: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Billed To SIS checked, Descriptor_Flag = 8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Refund To SIS checked, Descriptor_Flag = 16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Both checked, Descriptor_Flag = 24</a:t>
            </a:r>
            <a:endParaRPr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/>
              <a:t>About Checkboxes (cont.)</a:t>
            </a:r>
            <a:endParaRPr/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lang="en-US"/>
              <a:t>This is secret stuff. Not mentioned in Lenel User guide.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lang="en-US"/>
              <a:t>Don’t need full Forms Designer License to use them.</a:t>
            </a:r>
            <a:endParaRPr/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Designer: Save and Preserve!</a:t>
            </a:r>
            <a:endParaRPr/>
          </a:p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" y="1723335"/>
            <a:ext cx="9144001" cy="3831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Change Tips</a:t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Instruct users not to make modifications while forms change is underway.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Before you begin: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Test change in test environment.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Save backup of database.</a:t>
            </a:r>
            <a:endParaRPr/>
          </a:p>
          <a:p>
            <a:pPr indent="-406400" lvl="1" marL="914400" rtl="0"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Use </a:t>
            </a:r>
            <a:r>
              <a:rPr lang="en-US"/>
              <a:t>scripts to save your custom triggers</a:t>
            </a:r>
            <a:r>
              <a:rPr lang="en-US"/>
              <a:t> in case you need to restore them.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When saving, never select Save and Destroy!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Quick Survey - Do Y</a:t>
            </a:r>
            <a:r>
              <a:rPr lang="en-US"/>
              <a:t>ou?</a:t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Badge printing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in Lenel?</a:t>
            </a:r>
            <a:endParaRPr/>
          </a:p>
          <a:p>
            <a:pPr indent="-457200" lvl="0" marL="5715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Charge for cards?</a:t>
            </a:r>
            <a:endParaRPr/>
          </a:p>
          <a:p>
            <a:pPr indent="-457200" lvl="0" marL="5715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Bill ID charges to student accounts?</a:t>
            </a:r>
            <a:endParaRPr/>
          </a:p>
          <a:p>
            <a:pPr indent="-457200" lvl="0" marL="5715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Use Forms Designer to customize </a:t>
            </a:r>
            <a:r>
              <a:rPr lang="en-US"/>
              <a:t>screens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  <a:p>
            <a:pPr indent="-457200" lvl="0" marL="5715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Utilize scheduled database jobs &amp; triggers?</a:t>
            </a:r>
            <a:endParaRPr/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Add Payment Methods w/List Builder</a:t>
            </a:r>
            <a:endParaRPr sz="3600"/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30674"/>
            <a:ext cx="9144001" cy="339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ID Charge Example: Charged</a:t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2396"/>
            <a:ext cx="9144001" cy="4313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 Charge Example: Billed to SIS</a:t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457200" y="1063725"/>
            <a:ext cx="8560500" cy="506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5" name="Shape 2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0976"/>
            <a:ext cx="9144000" cy="3976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Inside SQL Server</a:t>
            </a:r>
            <a:endParaRPr/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" y="993780"/>
            <a:ext cx="9144000" cy="5290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SQL Server </a:t>
            </a:r>
            <a:r>
              <a:rPr lang="en-US"/>
              <a:t>Components</a:t>
            </a:r>
            <a:endParaRPr/>
          </a:p>
        </p:txBody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100"/>
              <a:buFont typeface="Arial"/>
              <a:buChar char="•"/>
            </a:pPr>
            <a:r>
              <a:rPr lang="en-US" sz="3100"/>
              <a:t>Database tables</a:t>
            </a:r>
            <a:endParaRPr sz="3100"/>
          </a:p>
          <a:p>
            <a:pPr indent="-33655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100"/>
              <a:buFont typeface="Arial"/>
              <a:buChar char="•"/>
            </a:pPr>
            <a:r>
              <a:rPr lang="en-US" sz="3100"/>
              <a:t>Triggers</a:t>
            </a:r>
            <a:endParaRPr sz="3100"/>
          </a:p>
          <a:p>
            <a:pPr indent="-27940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A</a:t>
            </a:r>
            <a:r>
              <a:rPr lang="en-US" sz="2700"/>
              <a:t>ction performed in response to a change in a specific database table.</a:t>
            </a:r>
            <a:endParaRPr sz="2700"/>
          </a:p>
          <a:p>
            <a:pPr indent="-33655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100"/>
              <a:buFont typeface="Arial"/>
              <a:buChar char="•"/>
            </a:pPr>
            <a:r>
              <a:rPr lang="en-US" sz="3100"/>
              <a:t>Jobs</a:t>
            </a:r>
            <a:endParaRPr sz="3100"/>
          </a:p>
          <a:p>
            <a:pPr indent="-27940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Automated and often scheduled series of database operations that together form a single process.</a:t>
            </a:r>
            <a:endParaRPr sz="2700"/>
          </a:p>
          <a:p>
            <a:pPr indent="-33655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100"/>
              <a:buFont typeface="Arial"/>
              <a:buChar char="•"/>
            </a:pPr>
            <a:r>
              <a:rPr lang="en-US" sz="3100"/>
              <a:t>SQL Server Integration Service Services (SSIS)</a:t>
            </a:r>
            <a:endParaRPr sz="3100"/>
          </a:p>
          <a:p>
            <a:pPr indent="-279400" lvl="1" marL="7429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700"/>
              <a:buChar char="–"/>
            </a:pPr>
            <a:r>
              <a:rPr lang="en-US" sz="2700"/>
              <a:t>SQL Server component that can be used to </a:t>
            </a:r>
            <a:r>
              <a:rPr lang="en-US" sz="2700"/>
              <a:t>perform</a:t>
            </a:r>
            <a:r>
              <a:rPr lang="en-US" sz="2700"/>
              <a:t> a variety of data migration tasks.</a:t>
            </a:r>
            <a:endParaRPr sz="2700"/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 Charge Tables</a:t>
            </a:r>
            <a:endParaRPr/>
          </a:p>
        </p:txBody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UDO_ID_CHARGE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UDO_ID_CHARGE_BATCH_ID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UDO_ID_CHARGE_BILLING_TEMP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UDO_ID_CHARGE_BILLING_BATCH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UDO_ID_CHARGE_SIS</a:t>
            </a:r>
            <a:endParaRPr/>
          </a:p>
          <a:p>
            <a: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UDO_ID_CHARGE_JOB_RUN_LOG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ID Charge Trigger on Badge Table</a:t>
            </a:r>
            <a:endParaRPr/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788" y="1151975"/>
            <a:ext cx="7663073" cy="47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ID Charge Trigger (cont.)</a:t>
            </a:r>
            <a:endParaRPr/>
          </a:p>
        </p:txBody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Update trigger on Badge table.</a:t>
            </a:r>
            <a:endParaRPr/>
          </a:p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Compares values before and after an update in Badge table.</a:t>
            </a:r>
            <a:endParaRPr/>
          </a:p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Only acts after badge has been printed.</a:t>
            </a:r>
            <a:endParaRPr/>
          </a:p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If printed, trigger enters new record in ID Charge table.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ID Charge Trigger (cont.)</a:t>
            </a:r>
            <a:endParaRPr/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Looks for changes to the </a:t>
            </a:r>
            <a:r>
              <a:rPr i="1" lang="en-US"/>
              <a:t>Badge Payment Method</a:t>
            </a:r>
            <a:r>
              <a:rPr lang="en-US"/>
              <a:t>, </a:t>
            </a:r>
            <a:r>
              <a:rPr i="1" lang="en-US"/>
              <a:t>Billed to SIS</a:t>
            </a:r>
            <a:r>
              <a:rPr lang="en-US"/>
              <a:t> and </a:t>
            </a:r>
            <a:r>
              <a:rPr i="1" lang="en-US"/>
              <a:t>Refund to SIS </a:t>
            </a:r>
            <a:r>
              <a:rPr lang="en-US"/>
              <a:t>fields.</a:t>
            </a:r>
            <a:endParaRPr/>
          </a:p>
          <a:p>
            <a:pPr indent="-285750" lvl="1" marL="742950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Allows change of Payment Method before Billed to SIS is checked.</a:t>
            </a:r>
            <a:endParaRPr/>
          </a:p>
          <a:p>
            <a:pPr indent="-285750" lvl="1" marL="742950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Enforces locking of</a:t>
            </a:r>
            <a:r>
              <a:rPr lang="en-US"/>
              <a:t> Payment Method after Billed to SIS is checked.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Detects c</a:t>
            </a:r>
            <a:r>
              <a:rPr lang="en-US"/>
              <a:t>hecking of Refund checkbox.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Executes </a:t>
            </a:r>
            <a:r>
              <a:rPr lang="en-US"/>
              <a:t>email receipt to students when Student Account selected as payment.</a:t>
            </a:r>
            <a:endParaRPr/>
          </a:p>
          <a:p>
            <a:pPr indent="0" lvl="0" marL="45720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Email Notification</a:t>
            </a:r>
            <a:endParaRPr/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1" name="Shape 3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62533"/>
            <a:ext cx="9144000" cy="4400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 Charging at C</a:t>
            </a:r>
            <a:r>
              <a:rPr lang="en-US"/>
              <a:t>U</a:t>
            </a: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Before Project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8525" y="1095300"/>
            <a:ext cx="8229600" cy="4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 sz="3200"/>
              <a:t>Different systems required to print ID and record charge.</a:t>
            </a:r>
            <a:endParaRPr sz="3200"/>
          </a:p>
          <a:p>
            <a:pPr indent="-285750" lvl="1" marL="742950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 sz="2800"/>
              <a:t>Lenel to print the card.</a:t>
            </a:r>
            <a:endParaRPr sz="2800"/>
          </a:p>
          <a:p>
            <a:pPr indent="-285750" lvl="1" marL="742950" rtl="0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 sz="2800"/>
              <a:t>Excel to record the card to be charged.</a:t>
            </a:r>
            <a:endParaRPr sz="2800"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 sz="3200"/>
              <a:t>Payments accepted</a:t>
            </a:r>
            <a:endParaRPr sz="3200"/>
          </a:p>
          <a:p>
            <a:pPr indent="-285750" lvl="1" marL="74295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 sz="2800"/>
              <a:t>Cash</a:t>
            </a:r>
            <a:endParaRPr sz="2800"/>
          </a:p>
          <a:p>
            <a:pPr indent="-285750" lvl="1" marL="74295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 sz="2800"/>
              <a:t>Credit card</a:t>
            </a:r>
            <a:endParaRPr sz="2800"/>
          </a:p>
          <a:p>
            <a:pPr indent="-285750" lvl="1" marL="74295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 sz="2800"/>
              <a:t>Departmental </a:t>
            </a:r>
            <a:r>
              <a:rPr lang="en-US"/>
              <a:t>c</a:t>
            </a:r>
            <a:r>
              <a:rPr lang="en-US" sz="2800"/>
              <a:t>harge</a:t>
            </a:r>
            <a:endParaRPr/>
          </a:p>
          <a:p>
            <a:pPr indent="-285750" lvl="1" marL="74295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 sz="2800"/>
              <a:t>Voucher</a:t>
            </a:r>
            <a:endParaRPr/>
          </a:p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SQL Server ID Billing Job</a:t>
            </a:r>
            <a:endParaRPr/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299" y="1193525"/>
            <a:ext cx="5684350" cy="45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SQL Server ID Billing Job </a:t>
            </a:r>
            <a:r>
              <a:rPr lang="en-US"/>
              <a:t>(cont.)</a:t>
            </a:r>
            <a:endParaRPr/>
          </a:p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Insert ID charge records that have not yet been billed to SIS into Billing</a:t>
            </a:r>
            <a:r>
              <a:rPr lang="en-US"/>
              <a:t> 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Temp table.</a:t>
            </a:r>
            <a:endParaRPr/>
          </a:p>
          <a:p>
            <a:pPr indent="-514350" lvl="0" marL="62865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Using SSIS, export Billing</a:t>
            </a:r>
            <a:r>
              <a:rPr lang="en-US"/>
              <a:t> 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Temp records into text file in </a:t>
            </a:r>
            <a:r>
              <a:rPr lang="en-US"/>
              <a:t>expected 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batch format.</a:t>
            </a:r>
            <a:endParaRPr/>
          </a:p>
          <a:p>
            <a:pPr indent="-514350" lvl="0" marL="62865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Using PowerShell and WinSCP, transfer text file to deployment server.</a:t>
            </a:r>
            <a:endParaRPr/>
          </a:p>
          <a:p>
            <a:pPr indent="-514350" lvl="0" marL="62865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Calibri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Job scheduler processes and uploads text file into S</a:t>
            </a:r>
            <a:r>
              <a:rPr lang="en-US"/>
              <a:t>IS for billing.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Shape 3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SQL Server ID Billing Job</a:t>
            </a:r>
            <a:endParaRPr/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Update Badge and ID</a:t>
            </a:r>
            <a:r>
              <a:rPr lang="en-US"/>
              <a:t> 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Charge tables to confirm charges processed by Lenel.</a:t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5715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Query </a:t>
            </a:r>
            <a:r>
              <a:rPr lang="en-US"/>
              <a:t>SIS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to check if charges sent were actually billed to student accounts.</a:t>
            </a:r>
            <a:endParaRPr/>
          </a:p>
          <a:p>
            <a:pPr indent="-457200" lvl="1" marL="9715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If yes, update ID</a:t>
            </a:r>
            <a:r>
              <a:rPr lang="en-US"/>
              <a:t> </a:t>
            </a: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Charge table to confirm billing.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SQL Server ID Billing Job  Steps</a:t>
            </a:r>
            <a:endParaRPr/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5" y="969468"/>
            <a:ext cx="9144001" cy="3344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Results</a:t>
            </a:r>
            <a:endParaRPr/>
          </a:p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457200" y="1151965"/>
            <a:ext cx="8229600" cy="4171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Made</a:t>
            </a:r>
            <a:r>
              <a:rPr lang="en-US"/>
              <a:t> ID charge 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processing, billing and </a:t>
            </a:r>
            <a:r>
              <a:rPr lang="en-US"/>
              <a:t>tracking 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much faster and more accurate.</a:t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Students really like account billing option.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S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ince 2014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20,000+ student charges.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65</a:t>
            </a: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% billed to student account.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$280,000</a:t>
            </a:r>
            <a:endParaRPr/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Lessons Learned</a:t>
            </a:r>
            <a:endParaRPr/>
          </a:p>
        </p:txBody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Make sure you have a refund process.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Create a manual and train staff well.</a:t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Triggers can be tricky.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Watch out for recursion.</a:t>
            </a:r>
            <a:endParaRPr b="0" i="0" sz="28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Update trigger can get caught in a loop updating itself.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Test! Test! Test!</a:t>
            </a:r>
            <a:endParaRPr/>
          </a:p>
          <a:p>
            <a:pPr indent="-342900" lvl="0" marL="34290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Beware of holidays!</a:t>
            </a:r>
            <a:endParaRPr/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Final Thoughts</a:t>
            </a:r>
            <a:endParaRPr/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SQL Server &amp; Forms Designer are a powerful combination but must be used wisely.</a:t>
            </a:r>
            <a:endParaRPr b="0" i="0" sz="320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Lots of other cool things you can do: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Checkboxes for email notifications for expiring cards.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Note field on the Badge or Cardholder tab.</a:t>
            </a:r>
            <a:endParaRPr/>
          </a:p>
          <a:p>
            <a:pPr indent="-285750" lvl="1" marL="742950" marR="0" rtl="0" algn="l">
              <a:spcBef>
                <a:spcPts val="64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Dropdown box on Cardholder tab to initiate  record refresh from Identity Management System.</a:t>
            </a:r>
            <a:endParaRPr/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913" y="1151975"/>
            <a:ext cx="5860186" cy="444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Contact Information</a:t>
            </a:r>
            <a:endParaRPr/>
          </a:p>
        </p:txBody>
      </p:sp>
      <p:sp>
        <p:nvSpPr>
          <p:cNvPr id="390" name="Shape 390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Steve Cramer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steve.cramer@columbia.edu</a:t>
            </a:r>
            <a:endParaRPr/>
          </a:p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(212) 854-3140</a:t>
            </a:r>
            <a:endParaRPr/>
          </a:p>
        </p:txBody>
      </p:sp>
      <p:sp>
        <p:nvSpPr>
          <p:cNvPr id="391" name="Shape 39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ID Charging at CU Before Project</a:t>
            </a:r>
            <a:endParaRPr/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We had to accept cash because:</a:t>
            </a:r>
            <a:endParaRPr/>
          </a:p>
          <a:p>
            <a:pPr indent="-285750" lvl="1" marL="742950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Many students lost all of their credit cards along with their ID and could only could pay cash.</a:t>
            </a:r>
            <a:endParaRPr/>
          </a:p>
          <a:p>
            <a:pPr indent="-285750" lvl="1" marL="742950" rtl="0"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Billing to student account in Student Information System (SIS) was laborious.</a:t>
            </a:r>
            <a:endParaRPr/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</a:t>
            </a:r>
            <a:endParaRPr/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No</a:t>
            </a:r>
            <a:r>
              <a:rPr lang="en-US"/>
              <a:t> non-cash or credit card payment option for those who lost wallet or purse.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Cash payments prone to theft and poor accounting.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Double data entry slowed ID process.</a:t>
            </a:r>
            <a:endParaRPr/>
          </a:p>
          <a:p>
            <a:pPr indent="-342900" lvl="0" marL="342900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Tracking unreliable.</a:t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8525" y="6950"/>
            <a:ext cx="8229600" cy="12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Slow &amp; Unfriendly</a:t>
            </a:r>
            <a:endParaRPr sz="3600"/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25" y="1279950"/>
            <a:ext cx="7828400" cy="440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/>
              <a:t>Student ID Charging </a:t>
            </a: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Goals</a:t>
            </a:r>
            <a:endParaRPr/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Improve tracking of all ID charges.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Eliminate cash payments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lang="en-US"/>
              <a:t>E</a:t>
            </a: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US"/>
              <a:t>ble direct billing to student account.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Do it all in Lenel if possible!</a:t>
            </a:r>
            <a:endParaRPr/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8523" y="6940"/>
            <a:ext cx="8229600" cy="802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/>
              <a:t>How Did We Do It?</a:t>
            </a:r>
            <a:endParaRPr/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151964"/>
            <a:ext cx="8229600" cy="4974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Forms Designer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Added cu</a:t>
            </a:r>
            <a:r>
              <a:rPr lang="en-US"/>
              <a:t>stom </a:t>
            </a: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fields to Badge </a:t>
            </a:r>
            <a:r>
              <a:rPr lang="en-US"/>
              <a:t>screen</a:t>
            </a: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to record ID charges </a:t>
            </a:r>
            <a:r>
              <a:rPr lang="en-US"/>
              <a:t>in the Badge table.</a:t>
            </a:r>
            <a:endParaRPr/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SQL Server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Added custom tables to AccessControl DB.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–"/>
            </a:pPr>
            <a:r>
              <a:rPr lang="en-US"/>
              <a:t>Utilized advanced functions to transfer ID </a:t>
            </a:r>
            <a:r>
              <a:rPr lang="en-US"/>
              <a:t>charges entered in the </a:t>
            </a:r>
            <a:r>
              <a:rPr b="0" i="0" lang="en-US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Badge table </a:t>
            </a:r>
            <a:r>
              <a:rPr lang="en-US"/>
              <a:t>over to SIS in a nightly batch process.</a:t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8523" y="6940"/>
            <a:ext cx="8229600" cy="80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Forms Designer</a:t>
            </a:r>
            <a:endParaRPr/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457200" y="1151964"/>
            <a:ext cx="8229600" cy="497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0" y="1018025"/>
            <a:ext cx="7656600" cy="52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