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2" r:id="rId4"/>
    <p:sldId id="261" r:id="rId5"/>
    <p:sldId id="274" r:id="rId6"/>
    <p:sldId id="276" r:id="rId7"/>
    <p:sldId id="266" r:id="rId8"/>
    <p:sldId id="275" r:id="rId9"/>
    <p:sldId id="268" r:id="rId10"/>
    <p:sldId id="27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2">
          <p15:clr>
            <a:srgbClr val="A4A3A4"/>
          </p15:clr>
        </p15:guide>
        <p15:guide id="2" pos="286">
          <p15:clr>
            <a:srgbClr val="A4A3A4"/>
          </p15:clr>
        </p15:guide>
        <p15:guide id="3" orient="horz" pos="3860">
          <p15:clr>
            <a:srgbClr val="A4A3A4"/>
          </p15:clr>
        </p15:guide>
        <p15:guide id="4" pos="5661">
          <p15:clr>
            <a:srgbClr val="A4A3A4"/>
          </p15:clr>
        </p15:guide>
        <p15:guide id="5" orient="horz" pos="3901">
          <p15:clr>
            <a:srgbClr val="A4A3A4"/>
          </p15:clr>
        </p15:guide>
        <p15:guide id="6" pos="194">
          <p15:clr>
            <a:srgbClr val="A4A3A4"/>
          </p15:clr>
        </p15:guide>
        <p15:guide id="7" orient="horz" pos="351">
          <p15:clr>
            <a:srgbClr val="A4A3A4"/>
          </p15:clr>
        </p15:guide>
        <p15:guide id="8" pos="1144">
          <p15:clr>
            <a:srgbClr val="A4A3A4"/>
          </p15:clr>
        </p15:guide>
        <p15:guide id="9" orient="horz" pos="3174">
          <p15:clr>
            <a:srgbClr val="A4A3A4"/>
          </p15:clr>
        </p15:guide>
        <p15:guide id="10" orient="horz" pos="501">
          <p15:clr>
            <a:srgbClr val="A4A3A4"/>
          </p15:clr>
        </p15:guide>
        <p15:guide id="11" pos="2805">
          <p15:clr>
            <a:srgbClr val="A4A3A4"/>
          </p15:clr>
        </p15:guide>
        <p15:guide id="12" pos="3677">
          <p15:clr>
            <a:srgbClr val="A4A3A4"/>
          </p15:clr>
        </p15:guide>
        <p15:guide id="13" pos="1986">
          <p15:clr>
            <a:srgbClr val="A4A3A4"/>
          </p15:clr>
        </p15:guide>
        <p15:guide id="14" orient="horz" pos="329">
          <p15:clr>
            <a:srgbClr val="A4A3A4"/>
          </p15:clr>
        </p15:guide>
        <p15:guide id="15" orient="horz" pos="717">
          <p15:clr>
            <a:srgbClr val="A4A3A4"/>
          </p15:clr>
        </p15:guide>
        <p15:guide id="16" pos="5443">
          <p15:clr>
            <a:srgbClr val="A4A3A4"/>
          </p15:clr>
        </p15:guide>
        <p15:guide id="17" orient="horz" pos="3857">
          <p15:clr>
            <a:srgbClr val="A4A3A4"/>
          </p15:clr>
        </p15:guide>
        <p15:guide id="18" pos="269">
          <p15:clr>
            <a:srgbClr val="A4A3A4"/>
          </p15:clr>
        </p15:guide>
        <p15:guide id="19" pos="5645">
          <p15:clr>
            <a:srgbClr val="A4A3A4"/>
          </p15:clr>
        </p15:guide>
        <p15:guide id="20" orient="horz" pos="353">
          <p15:clr>
            <a:srgbClr val="A4A3A4"/>
          </p15:clr>
        </p15:guide>
        <p15:guide id="21" pos="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andolph" initials="JR" lastIdx="2" clrIdx="0">
    <p:extLst>
      <p:ext uri="{19B8F6BF-5375-455C-9EA6-DF929625EA0E}">
        <p15:presenceInfo xmlns:p15="http://schemas.microsoft.com/office/powerpoint/2012/main" userId="S-1-5-21-2000478354-1844237615-1801674531-1420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202"/>
    <a:srgbClr val="A51523"/>
    <a:srgbClr val="2B4C7F"/>
    <a:srgbClr val="0D96B1"/>
    <a:srgbClr val="0D7D93"/>
    <a:srgbClr val="3AA6C6"/>
    <a:srgbClr val="3797B4"/>
    <a:srgbClr val="2B758B"/>
    <a:srgbClr val="44909D"/>
    <a:srgbClr val="8EA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709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296" y="62"/>
      </p:cViewPr>
      <p:guideLst>
        <p:guide orient="horz" pos="4182"/>
        <p:guide pos="286"/>
        <p:guide orient="horz" pos="3860"/>
        <p:guide pos="5661"/>
        <p:guide orient="horz" pos="3901"/>
        <p:guide pos="194"/>
        <p:guide orient="horz" pos="351"/>
        <p:guide pos="1144"/>
        <p:guide orient="horz" pos="3174"/>
        <p:guide orient="horz" pos="501"/>
        <p:guide pos="2805"/>
        <p:guide pos="3677"/>
        <p:guide pos="1986"/>
        <p:guide orient="horz" pos="329"/>
        <p:guide orient="horz" pos="717"/>
        <p:guide pos="5443"/>
        <p:guide orient="horz" pos="3857"/>
        <p:guide pos="269"/>
        <p:guide pos="5645"/>
        <p:guide orient="horz" pos="353"/>
        <p:guide pos="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notesViewPr>
    <p:cSldViewPr snapToGrid="0" snapToObjects="1" showGuides="1">
      <p:cViewPr>
        <p:scale>
          <a:sx n="110" d="100"/>
          <a:sy n="110" d="100"/>
        </p:scale>
        <p:origin x="1686" y="-22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D2EF-F97C-B54B-B5D1-4B0B2471897E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D36E-0678-3A42-BDA3-1EC827781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0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D36E-0678-3A42-BDA3-1EC8277810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0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380F58-2ECD-9043-AADF-AA6C162D43BE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3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380F58-2ECD-9043-AADF-AA6C162D43BE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62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9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5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1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9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66116-AED2-C44C-9F8B-7EA6F3ACF8F0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EFFE8F-83EA-8247-BC89-87C04966A3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57200" y="6102708"/>
            <a:ext cx="8527717" cy="7552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6927"/>
            <a:ext cx="8229600" cy="45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665"/>
            <a:ext cx="8229600" cy="441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973165" y="0"/>
            <a:ext cx="184640" cy="6858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457201" cy="6871806"/>
          </a:xfrm>
          <a:prstGeom prst="rect">
            <a:avLst/>
          </a:prstGeom>
          <a:solidFill>
            <a:srgbClr val="8D0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1"/>
            <a:ext cx="8527716" cy="569612"/>
          </a:xfrm>
          <a:prstGeom prst="rect">
            <a:avLst/>
          </a:prstGeom>
          <a:solidFill>
            <a:schemeClr val="bg1">
              <a:lumMod val="50000"/>
              <a:alpha val="70195"/>
            </a:schemeClr>
          </a:solidFill>
          <a:ln>
            <a:noFill/>
          </a:ln>
          <a:extLst/>
        </p:spPr>
        <p:txBody>
          <a:bodyPr lIns="228600" rIns="1371600" bIns="0" anchor="b"/>
          <a:lstStyle/>
          <a:p>
            <a:pPr defTabSz="914400">
              <a:spcBef>
                <a:spcPts val="500"/>
              </a:spcBef>
              <a:spcAft>
                <a:spcPts val="500"/>
              </a:spcAft>
            </a:pPr>
            <a:endParaRPr lang="en-US" sz="3600" dirty="0">
              <a:solidFill>
                <a:srgbClr val="FFFFFF"/>
              </a:solidFill>
              <a:latin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22268" y="6381150"/>
            <a:ext cx="2778699" cy="2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20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44500" y="831275"/>
            <a:ext cx="8551863" cy="1149743"/>
            <a:chOff x="-1586" y="3376227"/>
            <a:chExt cx="9144000" cy="11230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6" y="3376227"/>
              <a:ext cx="9144000" cy="1123038"/>
            </a:xfrm>
            <a:prstGeom prst="rect">
              <a:avLst/>
            </a:prstGeom>
            <a:solidFill>
              <a:srgbClr val="00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0" rIns="1371600" bIns="0" anchor="b"/>
            <a:lstStyle/>
            <a:p>
              <a:pPr defTabSz="914400">
                <a:spcBef>
                  <a:spcPts val="500"/>
                </a:spcBef>
                <a:spcAft>
                  <a:spcPts val="500"/>
                </a:spcAft>
              </a:pPr>
              <a:endParaRPr lang="en-US" sz="3600" dirty="0">
                <a:solidFill>
                  <a:srgbClr val="FFFFFF"/>
                </a:solidFill>
                <a:latin typeface="Calibri" charset="0"/>
                <a:cs typeface="Times New Roman" charset="0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3917" y="3689515"/>
              <a:ext cx="8533024" cy="44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lnSpc>
                  <a:spcPct val="75000"/>
                </a:lnSpc>
              </a:pPr>
              <a:r>
                <a:rPr lang="en-US" sz="2800" i="1" dirty="0">
                  <a:solidFill>
                    <a:schemeClr val="bg1"/>
                  </a:solidFill>
                  <a:latin typeface="Centaur" panose="02030504050205020304" pitchFamily="18" charset="0"/>
                  <a:ea typeface="+mn-ea"/>
                  <a:cs typeface="+mn-cs"/>
                </a:rPr>
                <a:t>Lenel Maps </a:t>
              </a:r>
              <a:r>
                <a:rPr lang="en-US" sz="2800" i="1" dirty="0" smtClean="0">
                  <a:solidFill>
                    <a:schemeClr val="bg1"/>
                  </a:solidFill>
                  <a:latin typeface="Centaur" panose="02030504050205020304" pitchFamily="18" charset="0"/>
                  <a:ea typeface="+mn-ea"/>
                  <a:cs typeface="+mn-cs"/>
                </a:rPr>
                <a:t>- </a:t>
              </a:r>
              <a:r>
                <a:rPr lang="en-US" sz="2800" i="1" dirty="0">
                  <a:solidFill>
                    <a:schemeClr val="bg1"/>
                  </a:solidFill>
                  <a:latin typeface="Centaur" panose="02030504050205020304" pitchFamily="18" charset="0"/>
                  <a:ea typeface="+mn-ea"/>
                  <a:cs typeface="+mn-cs"/>
                </a:rPr>
                <a:t>Stanford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4500" y="5350006"/>
            <a:ext cx="718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aur" panose="02030504050205020304" pitchFamily="18" charset="0"/>
              </a:rPr>
              <a:t>Jonathan Randolph</a:t>
            </a:r>
          </a:p>
          <a:p>
            <a:r>
              <a:rPr lang="en-US" i="1" dirty="0" smtClean="0">
                <a:latin typeface="Centaur" panose="02030504050205020304" pitchFamily="18" charset="0"/>
              </a:rPr>
              <a:t>Higher Education Lenel User’s Group – June 26, 2018</a:t>
            </a:r>
            <a:endParaRPr lang="en-US" i="1" dirty="0">
              <a:latin typeface="Centaur" panose="020305040502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981016"/>
            <a:ext cx="8551863" cy="32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006391"/>
            <a:ext cx="8520546" cy="4837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74645" y="430325"/>
            <a:ext cx="219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Questions? </a:t>
            </a:r>
            <a:endParaRPr lang="en-US" sz="3600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216" y="5795563"/>
            <a:ext cx="280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The Gates </a:t>
            </a:r>
            <a:r>
              <a:rPr lang="en-US" i="1" dirty="0">
                <a:solidFill>
                  <a:srgbClr val="A40202"/>
                </a:solidFill>
                <a:latin typeface="Centaur" panose="02030504050205020304" pitchFamily="18" charset="0"/>
              </a:rPr>
              <a:t>of </a:t>
            </a:r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Hell by Rodin</a:t>
            </a:r>
            <a:endParaRPr lang="en-US" i="1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" y="986004"/>
            <a:ext cx="8533499" cy="4718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5907" y="448008"/>
            <a:ext cx="23667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A40202"/>
                </a:solidFill>
                <a:latin typeface="Centaur" panose="02030504050205020304" pitchFamily="18" charset="0"/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3043" y="5739884"/>
            <a:ext cx="32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Hoover Tower and Wallenberg Hall</a:t>
            </a:r>
            <a:endParaRPr lang="en-US" i="1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3" y="670560"/>
            <a:ext cx="8242987" cy="53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6211"/>
            <a:ext cx="8527409" cy="497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331" y="1164776"/>
            <a:ext cx="2941256" cy="12126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indent="-342900"/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46" y="939337"/>
            <a:ext cx="4239263" cy="206986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-Lenel </a:t>
            </a:r>
            <a:r>
              <a:rPr lang="en-US" i="1" dirty="0">
                <a:solidFill>
                  <a:schemeClr val="bg1"/>
                </a:solidFill>
                <a:latin typeface="Centaur" panose="02030504050205020304" pitchFamily="18" charset="0"/>
              </a:rPr>
              <a:t>OnGuard </a:t>
            </a: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v7.3-</a:t>
            </a:r>
            <a:endParaRPr lang="en-US" i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pPr algn="ctr"/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Windows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Server 2012 R2 </a:t>
            </a:r>
            <a:endParaRPr lang="en-US" sz="1800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pPr algn="ctr"/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                           1 application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server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7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communications 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server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                  2 RDS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servers</a:t>
            </a:r>
          </a:p>
          <a:p>
            <a:pPr algn="ctr"/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                      1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database server </a:t>
            </a:r>
            <a:endParaRPr lang="en-US" sz="1800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(</a:t>
            </a:r>
            <a:r>
              <a:rPr lang="en-US" sz="1400" i="1" dirty="0">
                <a:solidFill>
                  <a:schemeClr val="bg1"/>
                </a:solidFill>
                <a:latin typeface="Centaur" panose="02030504050205020304" pitchFamily="18" charset="0"/>
              </a:rPr>
              <a:t>MS SQL </a:t>
            </a:r>
            <a:r>
              <a:rPr lang="en-US" sz="14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11.0.6615.2</a:t>
            </a:r>
            <a:r>
              <a:rPr lang="en-US" sz="1400" i="1" dirty="0">
                <a:solidFill>
                  <a:schemeClr val="bg1"/>
                </a:solidFill>
                <a:latin typeface="Centaur" panose="02030504050205020304" pitchFamily="18" charset="0"/>
              </a:rPr>
              <a:t>)</a:t>
            </a:r>
            <a:r>
              <a:rPr lang="en-US" sz="1800" b="1" i="1" dirty="0">
                <a:solidFill>
                  <a:schemeClr val="bg1"/>
                </a:solidFill>
                <a:latin typeface="Adobe Garamond Pro" panose="02020502060506020403" pitchFamily="18" charset="0"/>
              </a:rPr>
              <a:t/>
            </a:r>
            <a:br>
              <a:rPr lang="en-US" sz="1800" b="1" i="1" dirty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						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5558" y="5773772"/>
            <a:ext cx="27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The GSB </a:t>
            </a:r>
            <a:r>
              <a:rPr lang="en-US" i="1" dirty="0">
                <a:solidFill>
                  <a:srgbClr val="A40202"/>
                </a:solidFill>
                <a:latin typeface="Centaur" panose="02030504050205020304" pitchFamily="18" charset="0"/>
              </a:rPr>
              <a:t>Residence Building</a:t>
            </a:r>
          </a:p>
        </p:txBody>
      </p:sp>
    </p:spTree>
    <p:extLst>
      <p:ext uri="{BB962C8B-B14F-4D97-AF65-F5344CB8AC3E}">
        <p14:creationId xmlns:p14="http://schemas.microsoft.com/office/powerpoint/2010/main" val="7506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5247"/>
            <a:ext cx="8515155" cy="4937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337" y="928585"/>
            <a:ext cx="3399905" cy="45706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entaur" panose="02030504050205020304" pitchFamily="18" charset="0"/>
                <a:ea typeface="+mn-ea"/>
                <a:cs typeface="+mn-cs"/>
              </a:rPr>
              <a:t>About Our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703" y="1448989"/>
            <a:ext cx="3076652" cy="44142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306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buildings use Lenel OnGuard</a:t>
            </a:r>
            <a:endParaRPr lang="en-US" sz="1800" i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1408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panels: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361 LNL-3300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14 LNL-2220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15 LNL-2210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Centaur" panose="02030504050205020304" pitchFamily="18" charset="0"/>
              </a:rPr>
              <a:t>447 lnl-1200</a:t>
            </a:r>
            <a:endParaRPr lang="en-US" sz="1600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361 lnl-1100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210 ILS WAPS </a:t>
            </a:r>
          </a:p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3012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doors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: </a:t>
            </a:r>
            <a:endParaRPr lang="en-US" sz="1800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2591 wired locks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421 </a:t>
            </a:r>
            <a:r>
              <a:rPr lang="en-US" sz="1600" i="1" dirty="0">
                <a:solidFill>
                  <a:schemeClr val="bg1"/>
                </a:solidFill>
                <a:latin typeface="Centaur" panose="02030504050205020304" pitchFamily="18" charset="0"/>
              </a:rPr>
              <a:t>wireless </a:t>
            </a:r>
            <a:r>
              <a:rPr lang="en-US" sz="16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locks</a:t>
            </a:r>
          </a:p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80,000+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entaur" panose="02030504050205020304" pitchFamily="18" charset="0"/>
              </a:rPr>
              <a:t>Active cardholders </a:t>
            </a:r>
          </a:p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75</a:t>
            </a:r>
            <a:r>
              <a:rPr lang="en-US" sz="18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Segments – 470 system users</a:t>
            </a:r>
          </a:p>
          <a:p>
            <a:pPr algn="l"/>
            <a:r>
              <a:rPr lang="en-US" sz="1800" i="1" dirty="0" smtClean="0">
                <a:solidFill>
                  <a:schemeClr val="bg1"/>
                </a:solidFill>
                <a:effectLst/>
                <a:latin typeface="Centaur" panose="02030504050205020304" pitchFamily="18" charset="0"/>
              </a:rPr>
              <a:t>How many maps ???</a:t>
            </a:r>
            <a:endParaRPr lang="en-US" sz="1800" i="1" dirty="0">
              <a:solidFill>
                <a:schemeClr val="bg1"/>
              </a:solidFill>
              <a:effectLst/>
              <a:latin typeface="Centaur" panose="020305040502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469" y="5770415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A40202"/>
                </a:solidFill>
                <a:latin typeface="Centaur" panose="02030504050205020304" pitchFamily="18" charset="0"/>
              </a:rPr>
              <a:t>The McMurtry Building</a:t>
            </a:r>
          </a:p>
        </p:txBody>
      </p:sp>
    </p:spTree>
    <p:extLst>
      <p:ext uri="{BB962C8B-B14F-4D97-AF65-F5344CB8AC3E}">
        <p14:creationId xmlns:p14="http://schemas.microsoft.com/office/powerpoint/2010/main" val="4443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900140"/>
            <a:ext cx="8528858" cy="4877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7745" y="900140"/>
            <a:ext cx="1857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631</a:t>
            </a:r>
            <a:endParaRPr lang="en-US" sz="8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1" y="5777346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A40202"/>
                </a:solidFill>
                <a:latin typeface="Centaur" panose="02030504050205020304" pitchFamily="18" charset="0"/>
              </a:rPr>
              <a:t>The </a:t>
            </a:r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Clark Center</a:t>
            </a:r>
            <a:endParaRPr lang="en-US" i="1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4" y="554881"/>
            <a:ext cx="7776755" cy="55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84" y="859476"/>
            <a:ext cx="4370151" cy="457066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Who is using the maps in Lenel?</a:t>
            </a:r>
            <a:endParaRPr lang="en-US" sz="2400" b="1" dirty="0">
              <a:solidFill>
                <a:srgbClr val="A4020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4" y="2655055"/>
            <a:ext cx="2639775" cy="1677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48" y="819775"/>
            <a:ext cx="2890924" cy="1689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9" y="1406468"/>
            <a:ext cx="2552700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9" y="4648545"/>
            <a:ext cx="2857500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4" y="2655056"/>
            <a:ext cx="3832167" cy="744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3603231"/>
            <a:ext cx="1729408" cy="2354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38" y="4390191"/>
            <a:ext cx="1717421" cy="1152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1" y="3956359"/>
            <a:ext cx="1750847" cy="11636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63799" y="3603231"/>
            <a:ext cx="2176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UIT </a:t>
            </a:r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University Te</a:t>
            </a:r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chs</a:t>
            </a:r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 </a:t>
            </a:r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Technicians</a:t>
            </a:r>
          </a:p>
          <a:p>
            <a:r>
              <a:rPr lang="en-US" dirty="0" smtClean="0">
                <a:solidFill>
                  <a:srgbClr val="A40202"/>
                </a:solidFill>
                <a:latin typeface="Centaur" panose="02030504050205020304" pitchFamily="18" charset="0"/>
              </a:rPr>
              <a:t>        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31496" y="5610446"/>
            <a:ext cx="1963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A40202"/>
                </a:solidFill>
                <a:latin typeface="Centaur" panose="02030504050205020304" pitchFamily="18" charset="0"/>
              </a:rPr>
              <a:t>UIT </a:t>
            </a:r>
            <a:r>
              <a:rPr lang="en-US" sz="1600" dirty="0">
                <a:solidFill>
                  <a:srgbClr val="A40202"/>
                </a:solidFill>
                <a:latin typeface="Centaur" panose="02030504050205020304" pitchFamily="18" charset="0"/>
              </a:rPr>
              <a:t>Operations Center</a:t>
            </a:r>
          </a:p>
        </p:txBody>
      </p:sp>
    </p:spTree>
    <p:extLst>
      <p:ext uri="{BB962C8B-B14F-4D97-AF65-F5344CB8AC3E}">
        <p14:creationId xmlns:p14="http://schemas.microsoft.com/office/powerpoint/2010/main" val="19754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931817"/>
            <a:ext cx="8534400" cy="478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850" y="1435633"/>
            <a:ext cx="6444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Everyone: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Changes the mode of doors using maps (System tree or Map selection)</a:t>
            </a:r>
          </a:p>
          <a:p>
            <a:endParaRPr lang="en-US" i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Most: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Use the maps to help other personal to navigate to door locations and troubleshoot issues</a:t>
            </a:r>
          </a:p>
          <a:p>
            <a:endParaRPr lang="en-US" i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Very few: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Have ever used a building lockdown (PHEW!!)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Actively </a:t>
            </a:r>
            <a:r>
              <a:rPr lang="en-US" i="1" dirty="0">
                <a:solidFill>
                  <a:schemeClr val="bg1"/>
                </a:solidFill>
                <a:latin typeface="Centaur" panose="02030504050205020304" pitchFamily="18" charset="0"/>
              </a:rPr>
              <a:t>monitor </a:t>
            </a: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alarms in Alarm Monitoring</a:t>
            </a:r>
          </a:p>
          <a:p>
            <a:endParaRPr lang="en-US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No one: 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Uses “Floating” mode</a:t>
            </a:r>
            <a:endParaRPr lang="en-US" i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3810" y="5739884"/>
            <a:ext cx="27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Interior of Memorial Church</a:t>
            </a:r>
            <a:endParaRPr lang="en-US" i="1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7977"/>
            <a:ext cx="8512234" cy="4786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0488" y="947977"/>
            <a:ext cx="5785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Additional features &amp; functionality (wish list)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6355" y="4023361"/>
            <a:ext cx="7737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Have the ability to have multiple maps open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Would like an easier way to jump to other floors of a building while within a complex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If a reader is assigned a TRM have the </a:t>
            </a:r>
            <a:r>
              <a:rPr lang="en-US" i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timezone</a:t>
            </a: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pop up when hovering over a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Have the ability to launch Alarm Monitoring from System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The ability to make updates to maps from a web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Improve user experience with Alarm Monitoring when using mobile devices</a:t>
            </a:r>
          </a:p>
          <a:p>
            <a:endParaRPr lang="en-US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endParaRPr lang="en-US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endParaRPr lang="en-US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103" y="5739884"/>
            <a:ext cx="266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A40202"/>
                </a:solidFill>
                <a:latin typeface="Centaur" panose="02030504050205020304" pitchFamily="18" charset="0"/>
              </a:rPr>
              <a:t>Memorial Church walkway</a:t>
            </a:r>
            <a:endParaRPr lang="en-US" i="1" dirty="0">
              <a:solidFill>
                <a:srgbClr val="A40202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286</Words>
  <Application>Microsoft Office PowerPoint</Application>
  <PresentationFormat>On-screen Show (4:3)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Adobe Garamond Pro</vt:lpstr>
      <vt:lpstr>Arial</vt:lpstr>
      <vt:lpstr>Calibri</vt:lpstr>
      <vt:lpstr>Castellar</vt:lpstr>
      <vt:lpstr>Centaur</vt:lpstr>
      <vt:lpstr>Times New Roman</vt:lpstr>
      <vt:lpstr>Office Theme</vt:lpstr>
      <vt:lpstr>PowerPoint Presentation</vt:lpstr>
      <vt:lpstr>PowerPoint Presentation</vt:lpstr>
      <vt:lpstr> </vt:lpstr>
      <vt:lpstr>About Our Deployment</vt:lpstr>
      <vt:lpstr>PowerPoint Presentation</vt:lpstr>
      <vt:lpstr>PowerPoint Presentation</vt:lpstr>
      <vt:lpstr>Who is using the maps in Lenel?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Aivazian;Jonathan Randolph, Anne Pinkowski</dc:creator>
  <cp:lastModifiedBy>Jonathan Randolph</cp:lastModifiedBy>
  <cp:revision>716</cp:revision>
  <dcterms:created xsi:type="dcterms:W3CDTF">2014-05-21T14:21:01Z</dcterms:created>
  <dcterms:modified xsi:type="dcterms:W3CDTF">2018-06-27T14:40:32Z</dcterms:modified>
</cp:coreProperties>
</file>