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4" r:id="rId4"/>
    <p:sldId id="260" r:id="rId5"/>
    <p:sldId id="275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30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B349E-6B38-4FD6-A849-658C3E2676E5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A0176-8FD0-4B40-B29B-F6231691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know the login/passwords</a:t>
            </a:r>
            <a:r>
              <a:rPr lang="en-US" baseline="0" dirty="0" smtClean="0"/>
              <a:t> for your Lenel Panels?</a:t>
            </a:r>
          </a:p>
          <a:p>
            <a:r>
              <a:rPr lang="en-US" baseline="0" dirty="0" smtClean="0"/>
              <a:t>How many of you have a tool that scans for vulnerabilities? Or has an ISO office or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 that does?</a:t>
            </a:r>
          </a:p>
          <a:p>
            <a:r>
              <a:rPr lang="en-US" baseline="0" dirty="0" smtClean="0"/>
              <a:t>Do you know what version of TLS you are running? Does your vendor? Why is it important?</a:t>
            </a:r>
          </a:p>
          <a:p>
            <a:r>
              <a:rPr lang="en-US" baseline="0" dirty="0" smtClean="0"/>
              <a:t>Where do you think you fall in a category of preparedness?  Category 1 – Not prepared, Category 2 – maybe getting there?, Category 3 – Bring it 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A0176-8FD0-4B40-B29B-F623169111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7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rcury-security.com/news/cyber-security-the-internet-of-things/" TargetMode="External"/><Relationship Id="rId2" Type="http://schemas.openxmlformats.org/officeDocument/2006/relationships/hyperlink" Target="https://mercury-security.com/news/mercury-hosts-sia-panel-on-cyber-hardening-access-control-systems-at-isc-west-2018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1122363"/>
            <a:ext cx="9658351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Are you vulnerable to attack?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Lenel panel vulnerabilities – 2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24" y="548640"/>
            <a:ext cx="9906588" cy="5242561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Resources</a:t>
            </a:r>
          </a:p>
          <a:p>
            <a:pPr lvl="1"/>
            <a:r>
              <a:rPr lang="en-US" dirty="0" smtClean="0"/>
              <a:t>Mercury Hardening Guide (copy available for attendees)</a:t>
            </a:r>
          </a:p>
          <a:p>
            <a:pPr lvl="1"/>
            <a:r>
              <a:rPr lang="en-US" dirty="0">
                <a:hlinkClick r:id="rId2"/>
              </a:rPr>
              <a:t>https://mercury-security.com/news/mercury-hosts-sia-panel-on-cyber-hardening-access-control-systems-at-isc-west-2018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https://mercury-security.com/news/cyber-security-the-internet-of-things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48036"/>
            <a:ext cx="9905998" cy="1478570"/>
          </a:xfrm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n-US" sz="3200" i="1" dirty="0" smtClean="0">
                <a:solidFill>
                  <a:srgbClr val="FF0000"/>
                </a:solidFill>
              </a:rPr>
              <a:t>Stanford university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sz="2400" i="1" dirty="0" smtClean="0">
                <a:solidFill>
                  <a:srgbClr val="FF0000"/>
                </a:solidFill>
              </a:rPr>
              <a:t>University IT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                  </a:t>
            </a:r>
            <a:r>
              <a:rPr lang="en-US" i="1" dirty="0" smtClean="0"/>
              <a:t>Information Security Office (ISO) – Partnership in Security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i="1" dirty="0" smtClean="0"/>
          </a:p>
          <a:p>
            <a:pPr marL="0" indent="0">
              <a:lnSpc>
                <a:spcPct val="100000"/>
              </a:lnSpc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 smtClean="0"/>
              <a:t>Minimum </a:t>
            </a:r>
            <a:r>
              <a:rPr lang="en-US" i="1" dirty="0"/>
              <a:t>Security </a:t>
            </a:r>
            <a:r>
              <a:rPr lang="en-US" i="1" dirty="0" smtClean="0"/>
              <a:t>Standards – Our Holy Commandments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                   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                         </a:t>
            </a:r>
            <a:r>
              <a:rPr lang="en-US" i="1" dirty="0" smtClean="0"/>
              <a:t>Qualys </a:t>
            </a:r>
            <a:r>
              <a:rPr lang="en-US" i="1" dirty="0"/>
              <a:t>scanning tool – Portal and reporting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74" y="1785107"/>
            <a:ext cx="2410228" cy="145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690" y="3239146"/>
            <a:ext cx="2833168" cy="1488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674" y="4978992"/>
            <a:ext cx="2410228" cy="940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269" y="123938"/>
            <a:ext cx="5648542" cy="14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55786"/>
            <a:ext cx="9905998" cy="1478570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2800" b="1" i="1" dirty="0"/>
              <a:t>Stanford </a:t>
            </a:r>
            <a:r>
              <a:rPr lang="en-US" sz="2800" b="1" i="1" dirty="0" smtClean="0"/>
              <a:t>university - </a:t>
            </a:r>
            <a:r>
              <a:rPr lang="en-US" sz="2800" b="1" i="1" dirty="0"/>
              <a:t>Information Security office (ISO)</a:t>
            </a:r>
            <a:r>
              <a:rPr lang="en-US" sz="3200" b="1" i="1" dirty="0"/>
              <a:t/>
            </a:r>
            <a:br>
              <a:rPr lang="en-US" sz="3200" b="1" i="1" dirty="0"/>
            </a:b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“Stanford is committed to protecting the privacy of its students, alumni, faculty, and staff, as well as protecting the confidentiality, integrity, and availability of information important to the University's mission</a:t>
            </a:r>
            <a:r>
              <a:rPr lang="en-US" i="1" dirty="0" smtClean="0">
                <a:solidFill>
                  <a:srgbClr val="FF0000"/>
                </a:solidFill>
              </a:rPr>
              <a:t>.”</a:t>
            </a: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i="1" dirty="0">
                <a:solidFill>
                  <a:srgbClr val="FF0000"/>
                </a:solidFill>
              </a:rPr>
              <a:t>All of us share responsibility for protecting Stanford systems and data from unauthorized access.”</a:t>
            </a:r>
          </a:p>
        </p:txBody>
      </p:sp>
    </p:spTree>
    <p:extLst>
      <p:ext uri="{BB962C8B-B14F-4D97-AF65-F5344CB8AC3E}">
        <p14:creationId xmlns:p14="http://schemas.microsoft.com/office/powerpoint/2010/main" val="7067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</a:pP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12" y="1870364"/>
            <a:ext cx="10426200" cy="24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9" y="0"/>
            <a:ext cx="515981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53" y="69475"/>
            <a:ext cx="1912316" cy="384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302" y="0"/>
            <a:ext cx="5169509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299" y="69475"/>
            <a:ext cx="2087330" cy="3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66607"/>
            <a:ext cx="10396653" cy="3541714"/>
          </a:xfr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The history of Qualys at Stanford – Yikes !! It’s the 1</a:t>
            </a:r>
            <a:r>
              <a:rPr lang="en-US" i="1" baseline="30000" dirty="0" smtClean="0"/>
              <a:t>st</a:t>
            </a:r>
            <a:r>
              <a:rPr lang="en-US" i="1" dirty="0" smtClean="0"/>
              <a:t> of the month !!</a:t>
            </a:r>
          </a:p>
          <a:p>
            <a:r>
              <a:rPr lang="en-US" i="1" dirty="0" smtClean="0"/>
              <a:t>Portal provides the ability to run On-Demand scans of hardware</a:t>
            </a:r>
          </a:p>
          <a:p>
            <a:r>
              <a:rPr lang="en-US" i="1" dirty="0" smtClean="0"/>
              <a:t>Historical scan data</a:t>
            </a:r>
          </a:p>
          <a:p>
            <a:r>
              <a:rPr lang="en-US" i="1" dirty="0" smtClean="0"/>
              <a:t>Customized scan schedules</a:t>
            </a:r>
          </a:p>
          <a:p>
            <a:r>
              <a:rPr lang="en-US" i="1" dirty="0" smtClean="0"/>
              <a:t>Threat, Impact and Solutions !!!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231" y="202881"/>
            <a:ext cx="4324234" cy="16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173" y="1695941"/>
            <a:ext cx="8791575" cy="2387600"/>
          </a:xfrm>
        </p:spPr>
        <p:txBody>
          <a:bodyPr/>
          <a:lstStyle/>
          <a:p>
            <a:pPr algn="ctr"/>
            <a:r>
              <a:rPr lang="en-US" sz="9600" dirty="0" smtClean="0"/>
              <a:t>DEMOS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78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989070"/>
          </a:xfrm>
        </p:spPr>
        <p:txBody>
          <a:bodyPr/>
          <a:lstStyle/>
          <a:p>
            <a:pPr algn="ctr"/>
            <a:r>
              <a:rPr lang="en-US" dirty="0" smtClean="0"/>
              <a:t>QUESTIONS 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624" y="2275408"/>
            <a:ext cx="2480541" cy="36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529" y="1705235"/>
            <a:ext cx="8791575" cy="723062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T</a:t>
            </a:r>
            <a:r>
              <a:rPr lang="en-US" b="1" i="1" dirty="0">
                <a:solidFill>
                  <a:srgbClr val="FF0000"/>
                </a:solidFill>
              </a:rPr>
              <a:t>h</a:t>
            </a:r>
            <a:r>
              <a:rPr lang="en-US" b="1" i="1" dirty="0">
                <a:solidFill>
                  <a:schemeClr val="accent2"/>
                </a:solidFill>
              </a:rPr>
              <a:t>a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i="1" dirty="0">
                <a:solidFill>
                  <a:schemeClr val="accent2"/>
                </a:solidFill>
              </a:rPr>
              <a:t>k</a:t>
            </a:r>
            <a:r>
              <a:rPr lang="en-US" i="1" dirty="0" smtClean="0"/>
              <a:t> </a:t>
            </a:r>
            <a:r>
              <a:rPr lang="en-US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b="1" i="1" dirty="0">
                <a:solidFill>
                  <a:schemeClr val="accent2"/>
                </a:solidFill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i="1" dirty="0" smtClean="0"/>
              <a:t> </a:t>
            </a:r>
            <a:r>
              <a:rPr lang="en-US" b="1" i="1" dirty="0">
                <a:solidFill>
                  <a:schemeClr val="accent2"/>
                </a:solidFill>
              </a:rPr>
              <a:t>!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  <a:r>
              <a:rPr lang="en-US" b="1" i="1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176" y="2986895"/>
            <a:ext cx="8791575" cy="249119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Laura Ploughe – Arizona State </a:t>
            </a:r>
            <a:r>
              <a:rPr lang="en-US" sz="2400" b="1" i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University</a:t>
            </a:r>
          </a:p>
          <a:p>
            <a:pPr algn="ctr"/>
            <a:r>
              <a:rPr lang="en-US" b="1" i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LAURA.PLOUGHE@asu.edu</a:t>
            </a:r>
          </a:p>
          <a:p>
            <a:pPr algn="ctr"/>
            <a:endParaRPr lang="en-US" b="1" i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Jonathan RANDOLPH - Stanford university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JRANDOLP@STANFORD.EDU</a:t>
            </a:r>
          </a:p>
          <a:p>
            <a:pPr algn="ctr"/>
            <a:endParaRPr lang="en-US" sz="2400" b="1" i="1" dirty="0" smtClean="0">
              <a:solidFill>
                <a:srgbClr val="FF0000"/>
              </a:solidFill>
            </a:endParaRPr>
          </a:p>
          <a:p>
            <a:pPr algn="ctr"/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38" y="314759"/>
            <a:ext cx="3847619" cy="13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291" y="298277"/>
            <a:ext cx="3640974" cy="14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Arrow 9"/>
          <p:cNvSpPr/>
          <p:nvPr/>
        </p:nvSpPr>
        <p:spPr>
          <a:xfrm>
            <a:off x="2423884" y="2359913"/>
            <a:ext cx="2902940" cy="2478783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2638" y="2542159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Bonjour!</a:t>
            </a:r>
            <a:endParaRPr lang="en-US" sz="54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611930">
            <a:off x="1889162" y="686883"/>
            <a:ext cx="2787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POODLE!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" name="Rectangle 5"/>
          <p:cNvSpPr/>
          <p:nvPr/>
        </p:nvSpPr>
        <p:spPr>
          <a:xfrm rot="729498">
            <a:off x="4072184" y="4934941"/>
            <a:ext cx="3794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Bar Mitzvah!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9427028" y="3737522"/>
            <a:ext cx="914400" cy="91440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1236617" y="2055223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6971936" y="2527251"/>
            <a:ext cx="3004457" cy="979714"/>
          </a:xfrm>
          <a:prstGeom prst="horizontalScroll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427257">
            <a:off x="6394212" y="533743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SWEET32!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10040983" y="234148"/>
            <a:ext cx="914400" cy="91440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1515291" y="4352319"/>
            <a:ext cx="2451842" cy="1923255"/>
          </a:xfrm>
          <a:prstGeom prst="irregularSeal1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5054938" y="1719043"/>
            <a:ext cx="914400" cy="91440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Vulnerable are you?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735520"/>
            <a:ext cx="9905999" cy="1605821"/>
          </a:xfrm>
        </p:spPr>
        <p:txBody>
          <a:bodyPr>
            <a:normAutofit/>
          </a:bodyPr>
          <a:lstStyle/>
          <a:p>
            <a:r>
              <a:rPr lang="en-US" sz="5000" dirty="0" smtClean="0"/>
              <a:t>Your Turn! (Audience Participation)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822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68663"/>
            <a:ext cx="9905999" cy="39885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 </a:t>
            </a:r>
            <a:r>
              <a:rPr lang="en-US" b="1" dirty="0">
                <a:solidFill>
                  <a:schemeClr val="accent2"/>
                </a:solidFill>
              </a:rPr>
              <a:t>POODLE</a:t>
            </a:r>
            <a:r>
              <a:rPr lang="en-US" b="1" dirty="0"/>
              <a:t> attack</a:t>
            </a:r>
            <a:r>
              <a:rPr lang="en-US" dirty="0"/>
              <a:t> (which stands for "Padding Oracle On Downgraded Legacy Encryption") is a man-in-the-middle exploit which takes advantage of Internet and security software </a:t>
            </a:r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SWEET32</a:t>
            </a:r>
            <a:r>
              <a:rPr lang="en-US" b="1" dirty="0" smtClean="0"/>
              <a:t> </a:t>
            </a:r>
            <a:r>
              <a:rPr lang="en-US" dirty="0" smtClean="0"/>
              <a:t>Birthday Problem - </a:t>
            </a:r>
            <a:r>
              <a:rPr lang="en-US" dirty="0"/>
              <a:t>The </a:t>
            </a:r>
            <a:r>
              <a:rPr lang="en-US" b="1" dirty="0"/>
              <a:t>birthday paradox</a:t>
            </a:r>
            <a:r>
              <a:rPr lang="en-US" dirty="0"/>
              <a:t>, also known as the </a:t>
            </a:r>
            <a:r>
              <a:rPr lang="en-US" b="1" dirty="0"/>
              <a:t>birthday</a:t>
            </a:r>
            <a:r>
              <a:rPr lang="en-US" dirty="0"/>
              <a:t> problem, states that in a random gathering of 23 people, there is a 50% chance that two people will have the </a:t>
            </a:r>
            <a:r>
              <a:rPr lang="en-US" dirty="0" smtClean="0"/>
              <a:t>same </a:t>
            </a:r>
            <a:r>
              <a:rPr lang="en-US" b="1" dirty="0" smtClean="0"/>
              <a:t>birthday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chemeClr val="accent2"/>
                </a:solidFill>
              </a:rPr>
              <a:t>Bonjour</a:t>
            </a:r>
            <a:r>
              <a:rPr lang="en-US" dirty="0"/>
              <a:t> provides a general method to discover services on a local area network. The software is widely </a:t>
            </a:r>
            <a:r>
              <a:rPr lang="en-US" dirty="0" smtClean="0"/>
              <a:t>used, </a:t>
            </a:r>
            <a:r>
              <a:rPr lang="en-US" dirty="0"/>
              <a:t>and allows users to set up a network without any configuration. As of </a:t>
            </a:r>
            <a:r>
              <a:rPr lang="en-US" dirty="0" smtClean="0"/>
              <a:t>2010 </a:t>
            </a:r>
            <a:r>
              <a:rPr lang="en-US" dirty="0"/>
              <a:t>it is used to find printers and file-sharing servers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Bar Mitzvah </a:t>
            </a:r>
            <a:r>
              <a:rPr lang="en-US" dirty="0" smtClean="0"/>
              <a:t>is </a:t>
            </a:r>
            <a:r>
              <a:rPr lang="en-US" dirty="0"/>
              <a:t>when Jewish boys become 13 years old, they become accountable for their </a:t>
            </a:r>
            <a:r>
              <a:rPr lang="en-US" dirty="0" smtClean="0"/>
              <a:t>actions. The </a:t>
            </a:r>
            <a:r>
              <a:rPr lang="en-US" dirty="0"/>
              <a:t>attack leverages a 13-year-old weakness in the less secure</a:t>
            </a:r>
            <a:r>
              <a:rPr lang="en-US" b="1" i="1" dirty="0"/>
              <a:t> </a:t>
            </a:r>
            <a:r>
              <a:rPr lang="en-US" i="1" dirty="0" err="1"/>
              <a:t>Rivest</a:t>
            </a:r>
            <a:r>
              <a:rPr lang="en-US" i="1" dirty="0"/>
              <a:t> Cipher 4 (RC4) encryption </a:t>
            </a:r>
            <a:r>
              <a:rPr lang="en-US" i="1" dirty="0" smtClean="0"/>
              <a:t>algorithm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Arizona State University’s eye opener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81" y="91259"/>
            <a:ext cx="1319752" cy="8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</a:rPr>
              <a:t>rd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party cybersecurity scan discovered 11 vulnerabilities on 17 of our panels!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0136777" y="2199933"/>
          <a:ext cx="1627639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7639">
                  <a:extLst>
                    <a:ext uri="{9D8B030D-6E8A-4147-A177-3AD203B41FA5}">
                      <a16:colId xmlns:a16="http://schemas.microsoft.com/office/drawing/2014/main" val="1387399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79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5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44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8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68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2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51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35849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030546"/>
              </p:ext>
            </p:extLst>
          </p:nvPr>
        </p:nvGraphicFramePr>
        <p:xfrm>
          <a:off x="1141411" y="2044015"/>
          <a:ext cx="9906000" cy="41592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72271">
                  <a:extLst>
                    <a:ext uri="{9D8B030D-6E8A-4147-A177-3AD203B41FA5}">
                      <a16:colId xmlns:a16="http://schemas.microsoft.com/office/drawing/2014/main" val="2639654011"/>
                    </a:ext>
                  </a:extLst>
                </a:gridCol>
                <a:gridCol w="1733729">
                  <a:extLst>
                    <a:ext uri="{9D8B030D-6E8A-4147-A177-3AD203B41FA5}">
                      <a16:colId xmlns:a16="http://schemas.microsoft.com/office/drawing/2014/main" val="272692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Vulnerability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466241"/>
                  </a:ext>
                </a:extLst>
              </a:tr>
              <a:tr h="45089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+mn-lt"/>
                        </a:rPr>
                        <a:t>SNMP Agent Default Community Name (public)</a:t>
                      </a:r>
                      <a:endParaRPr lang="en-US" sz="1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1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SSL Certificate Chain Contains RSA Keys Less Than 2048 bits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9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SSL Certificate Signed Using Weak Hashing Algorithm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SSL Certificate Cannot Be Trusted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Medium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7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SSL 64-bit Block Size Cipher Suites Supported </a:t>
                      </a:r>
                      <a:r>
                        <a:rPr lang="en-US" sz="19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(SWEET32)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Medium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4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SSL Medium Strength Cipher Suites Supported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Medium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40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SSL Version 2 and 3 Protocol Detection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Medium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5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SSL Weak Cipher Suites Supported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Medium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96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SSLv3 Padding Oracle On Downgraded Legacy Encryption Vulnerability </a:t>
                      </a:r>
                      <a:r>
                        <a:rPr lang="en-US" sz="19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(POODLE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Medium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00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SSL RC4 Cipher Suites Supported </a:t>
                      </a:r>
                      <a:r>
                        <a:rPr lang="en-US" sz="19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(Bar Mitzvah)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Medium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278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7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What!!! Who can help?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15589"/>
            <a:ext cx="9218611" cy="49377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ASU INTERNAL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3/30/2018 – assumption it was a server issue then identified them as LNL panels not servers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INTEGRATOR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/>
              <a:t>4/2/2018 – did our integrator cause this?  how do they solve it?  </a:t>
            </a:r>
          </a:p>
          <a:p>
            <a:pPr lvl="1"/>
            <a:r>
              <a:rPr lang="en-US" dirty="0" smtClean="0"/>
              <a:t>Integrator – no knowledge of why some panels not all and blamed firmware</a:t>
            </a:r>
          </a:p>
          <a:p>
            <a:pPr lvl="1"/>
            <a:r>
              <a:rPr lang="en-US" dirty="0" smtClean="0"/>
              <a:t>Integrator – no knowledge of guidelines or any white paper  </a:t>
            </a:r>
          </a:p>
          <a:p>
            <a:pPr lvl="1"/>
            <a:r>
              <a:rPr lang="en-US" dirty="0" smtClean="0"/>
              <a:t>Integrator – requested assistance from </a:t>
            </a:r>
            <a:r>
              <a:rPr lang="en-US" dirty="0" err="1" smtClean="0"/>
              <a:t>Lenel’s</a:t>
            </a:r>
            <a:r>
              <a:rPr lang="en-US" dirty="0" smtClean="0"/>
              <a:t> Regional Sales Manager</a:t>
            </a:r>
          </a:p>
          <a:p>
            <a:r>
              <a:rPr lang="en-US" dirty="0" smtClean="0"/>
              <a:t>4/10/2018 – call out to peers on HELUG</a:t>
            </a:r>
          </a:p>
          <a:p>
            <a:pPr lvl="1"/>
            <a:r>
              <a:rPr lang="en-US" dirty="0" smtClean="0"/>
              <a:t>Received response but no written documentation of official guidelines</a:t>
            </a:r>
          </a:p>
          <a:p>
            <a:r>
              <a:rPr lang="en-US" dirty="0" smtClean="0"/>
              <a:t>4/13/2018 – Conversation with Lenel</a:t>
            </a:r>
          </a:p>
          <a:p>
            <a:pPr lvl="1"/>
            <a:r>
              <a:rPr lang="en-US" dirty="0" smtClean="0"/>
              <a:t>Integrator – provided </a:t>
            </a:r>
            <a:r>
              <a:rPr lang="en-US" b="1" u="sng" dirty="0" smtClean="0"/>
              <a:t>Mercury Hardening Guide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NETWORK PROVIDER: </a:t>
            </a:r>
          </a:p>
          <a:p>
            <a:r>
              <a:rPr lang="en-US" dirty="0" smtClean="0"/>
              <a:t>4/18/2018 – ACLs were applied across all panels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Cyber Cops! - Information security office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770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ISO: The ACL update is good, but all vulnerabilities need to be remediated. The weaker TLS certificates are less of a concern, but SNMP (public) enabled is not best practice and should still be </a:t>
            </a:r>
            <a:r>
              <a:rPr lang="en-US" dirty="0" smtClean="0"/>
              <a:t>addressed”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8625" y="4286250"/>
            <a:ext cx="346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week to mitigate </a:t>
            </a:r>
            <a:r>
              <a:rPr lang="en-US" dirty="0" smtClean="0"/>
              <a:t>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month </a:t>
            </a:r>
            <a:r>
              <a:rPr lang="en-US" dirty="0" smtClean="0"/>
              <a:t>Medium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4" y="494032"/>
            <a:ext cx="5599615" cy="6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6608" y="5451737"/>
            <a:ext cx="398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Commitment needed to train </a:t>
            </a:r>
            <a:r>
              <a:rPr lang="en-US" b="1" u="sng" dirty="0">
                <a:solidFill>
                  <a:schemeClr val="accent2"/>
                </a:solidFill>
              </a:rPr>
              <a:t>field technicians on </a:t>
            </a:r>
            <a:r>
              <a:rPr lang="en-US" b="1" i="1" u="sng" dirty="0">
                <a:solidFill>
                  <a:schemeClr val="accent2"/>
                </a:solidFill>
              </a:rPr>
              <a:t>best practices </a:t>
            </a:r>
            <a:r>
              <a:rPr lang="en-US" b="1" u="sng" dirty="0">
                <a:solidFill>
                  <a:schemeClr val="accent2"/>
                </a:solidFill>
              </a:rPr>
              <a:t>RATHER THAN LEAVING DEFAULT SETTINGS</a:t>
            </a:r>
            <a:r>
              <a:rPr lang="en-US" b="1" u="sng" dirty="0" smtClean="0">
                <a:solidFill>
                  <a:schemeClr val="accent2"/>
                </a:solidFill>
              </a:rPr>
              <a:t>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28" y="178716"/>
            <a:ext cx="5294811" cy="509370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 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**Note: Making the changes below will cause the panel to reboot. **  </a:t>
            </a:r>
          </a:p>
          <a:p>
            <a:r>
              <a:rPr lang="en-US" sz="1500" dirty="0"/>
              <a:t> </a:t>
            </a:r>
          </a:p>
          <a:p>
            <a:r>
              <a:rPr lang="en-US" sz="1500" dirty="0" smtClean="0"/>
              <a:t>We </a:t>
            </a:r>
            <a:r>
              <a:rPr lang="en-US" sz="1500" dirty="0"/>
              <a:t>have tested these setting with Lenel OnGuard and the three settings do not affect the performance of the OnGuard application.</a:t>
            </a:r>
          </a:p>
          <a:p>
            <a:r>
              <a:rPr lang="en-US" sz="1500" dirty="0"/>
              <a:t> </a:t>
            </a:r>
          </a:p>
          <a:p>
            <a:r>
              <a:rPr lang="en-US" sz="1500" dirty="0"/>
              <a:t>You should be able to address the SNMP vulnerability concerns by navigating to the web page </a:t>
            </a:r>
            <a:r>
              <a:rPr lang="en-US" sz="1500" dirty="0" smtClean="0"/>
              <a:t>in </a:t>
            </a:r>
            <a:r>
              <a:rPr lang="en-US" sz="1500" dirty="0"/>
              <a:t>each Series 2 or newer Lenel panel and check the ‘disable’ boxes at the bottom:</a:t>
            </a:r>
          </a:p>
          <a:p>
            <a:r>
              <a:rPr lang="en-US" sz="15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Disable SNMP </a:t>
            </a:r>
            <a:r>
              <a:rPr lang="en-US" sz="1500" dirty="0" smtClean="0"/>
              <a:t>This </a:t>
            </a:r>
            <a:r>
              <a:rPr lang="en-US" sz="1500" dirty="0"/>
              <a:t>should eliminate the primary vulnerability you reported</a:t>
            </a:r>
            <a:r>
              <a:rPr lang="en-US" sz="1500" dirty="0" smtClean="0"/>
              <a:t>.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Disable Bonjour </a:t>
            </a:r>
            <a:r>
              <a:rPr lang="en-US" sz="1500" dirty="0" smtClean="0"/>
              <a:t>The </a:t>
            </a:r>
            <a:r>
              <a:rPr lang="en-US" sz="1500" dirty="0"/>
              <a:t>Mercury / Lenel discovery tool will no longer find the panel or be able to configure it, but this is low impact and eliminates potential vulnerabilities</a:t>
            </a:r>
            <a:r>
              <a:rPr lang="en-US" sz="1500" dirty="0" smtClean="0"/>
              <a:t>.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Disable Web Page </a:t>
            </a:r>
            <a:r>
              <a:rPr lang="en-US" sz="1500" dirty="0" smtClean="0"/>
              <a:t>This </a:t>
            </a:r>
            <a:r>
              <a:rPr lang="en-US" sz="1500" dirty="0"/>
              <a:t>disallows </a:t>
            </a:r>
            <a:r>
              <a:rPr lang="en-US" sz="1500" u="sng" dirty="0">
                <a:solidFill>
                  <a:schemeClr val="accent2"/>
                </a:solidFill>
              </a:rPr>
              <a:t>ALL</a:t>
            </a:r>
            <a:r>
              <a:rPr lang="en-US" sz="1500" dirty="0"/>
              <a:t> further configuration on the </a:t>
            </a:r>
            <a:r>
              <a:rPr lang="en-US" sz="1500" dirty="0" smtClean="0"/>
              <a:t>panel so </a:t>
            </a:r>
            <a:r>
              <a:rPr lang="en-US" sz="1500" u="sng" dirty="0" smtClean="0">
                <a:solidFill>
                  <a:schemeClr val="accent2"/>
                </a:solidFill>
              </a:rPr>
              <a:t>do </a:t>
            </a:r>
            <a:r>
              <a:rPr lang="en-US" sz="1500" u="sng" dirty="0">
                <a:solidFill>
                  <a:schemeClr val="accent2"/>
                </a:solidFill>
              </a:rPr>
              <a:t>not </a:t>
            </a:r>
            <a:r>
              <a:rPr lang="en-US" sz="1500" dirty="0"/>
              <a:t>do this unless you are sure that you need to eliminate an immediate </a:t>
            </a:r>
            <a:r>
              <a:rPr lang="en-US" sz="1500" dirty="0" smtClean="0"/>
              <a:t>vulnerability.</a:t>
            </a:r>
            <a:endParaRPr lang="en-US" sz="1500" dirty="0"/>
          </a:p>
          <a:p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2211976" y="1506583"/>
            <a:ext cx="281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DEFAULT SETTINGS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47093"/>
            <a:ext cx="9905998" cy="147857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Execution and impact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25" y="1706562"/>
            <a:ext cx="4783138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EXECUTION</a:t>
            </a:r>
          </a:p>
          <a:p>
            <a:r>
              <a:rPr lang="en-US" dirty="0" smtClean="0"/>
              <a:t>500 panels </a:t>
            </a:r>
          </a:p>
          <a:p>
            <a:r>
              <a:rPr lang="en-US" dirty="0" smtClean="0"/>
              <a:t>1 – 20 minutes per panel</a:t>
            </a:r>
          </a:p>
          <a:p>
            <a:pPr lvl="1"/>
            <a:r>
              <a:rPr lang="en-US" dirty="0" smtClean="0"/>
              <a:t>1000 Hours worst case</a:t>
            </a:r>
          </a:p>
          <a:p>
            <a:pPr lvl="1"/>
            <a:r>
              <a:rPr lang="en-US" dirty="0" smtClean="0"/>
              <a:t>16.6 hours</a:t>
            </a:r>
          </a:p>
          <a:p>
            <a:pPr lvl="1"/>
            <a:r>
              <a:rPr lang="en-US" dirty="0" smtClean="0"/>
              <a:t>Must be done at a time of least impact to the building</a:t>
            </a:r>
          </a:p>
          <a:p>
            <a:r>
              <a:rPr lang="en-US" dirty="0" smtClean="0"/>
              <a:t>Need upper management commitment to move forward due to impacts!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67375" y="1706562"/>
            <a:ext cx="5753099" cy="354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IMPACT</a:t>
            </a:r>
          </a:p>
          <a:p>
            <a:r>
              <a:rPr lang="en-US" sz="2200" dirty="0" smtClean="0"/>
              <a:t>Summer classes (classrooms)</a:t>
            </a:r>
          </a:p>
          <a:p>
            <a:pPr lvl="1"/>
            <a:r>
              <a:rPr lang="en-US" sz="2200" dirty="0" smtClean="0"/>
              <a:t>Daytime use/Nighttime execution</a:t>
            </a:r>
          </a:p>
          <a:p>
            <a:r>
              <a:rPr lang="en-US" sz="2200" dirty="0" smtClean="0"/>
              <a:t>Conference attendees (Res Halls)</a:t>
            </a:r>
          </a:p>
          <a:p>
            <a:pPr lvl="1"/>
            <a:r>
              <a:rPr lang="en-US" sz="2200" dirty="0" smtClean="0"/>
              <a:t>Nighttime safety/Daytime execution</a:t>
            </a:r>
          </a:p>
          <a:p>
            <a:r>
              <a:rPr lang="en-US" sz="2200" dirty="0" smtClean="0"/>
              <a:t>Manpower</a:t>
            </a:r>
          </a:p>
          <a:p>
            <a:pPr lvl="1"/>
            <a:r>
              <a:rPr lang="en-US" sz="2200" dirty="0" smtClean="0"/>
              <a:t>2 people</a:t>
            </a:r>
          </a:p>
          <a:p>
            <a:r>
              <a:rPr lang="en-US" sz="2200" dirty="0" smtClean="0"/>
              <a:t>Communications Plan</a:t>
            </a:r>
          </a:p>
          <a:p>
            <a:pPr lvl="1"/>
            <a:r>
              <a:rPr lang="en-US" sz="2200" dirty="0" smtClean="0"/>
              <a:t>10 days prior</a:t>
            </a:r>
          </a:p>
          <a:p>
            <a:pPr lvl="1"/>
            <a:r>
              <a:rPr lang="en-US" sz="2200" dirty="0" smtClean="0"/>
              <a:t>Building Managers and police on alert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476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1228</TotalTime>
  <Words>658</Words>
  <Application>Microsoft Office PowerPoint</Application>
  <PresentationFormat>Widescreen</PresentationFormat>
  <Paragraphs>123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Tw Cen MT</vt:lpstr>
      <vt:lpstr>Circuit</vt:lpstr>
      <vt:lpstr>Are you vulnerable to attack?</vt:lpstr>
      <vt:lpstr>PowerPoint Presentation</vt:lpstr>
      <vt:lpstr>How Vulnerable are you?</vt:lpstr>
      <vt:lpstr>Arizona State University’s eye opener</vt:lpstr>
      <vt:lpstr>3rd party cybersecurity scan discovered 11 vulnerabilities on 17 of our panels!</vt:lpstr>
      <vt:lpstr>What!!! Who can help?</vt:lpstr>
      <vt:lpstr>Cyber Cops! - Information security office</vt:lpstr>
      <vt:lpstr>PowerPoint Presentation</vt:lpstr>
      <vt:lpstr>Execution and impact</vt:lpstr>
      <vt:lpstr>PowerPoint Presentation</vt:lpstr>
      <vt:lpstr>Stanford university  University IT</vt:lpstr>
      <vt:lpstr>Stanford university - Information Security office (ISO) </vt:lpstr>
      <vt:lpstr> </vt:lpstr>
      <vt:lpstr>PowerPoint Presentation</vt:lpstr>
      <vt:lpstr>PowerPoint Presentation</vt:lpstr>
      <vt:lpstr>DEMOS</vt:lpstr>
      <vt:lpstr>QUESTIONS ???</vt:lpstr>
      <vt:lpstr>Thank you !!!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Ploughe</dc:creator>
  <cp:lastModifiedBy>Laura Ploughe</cp:lastModifiedBy>
  <cp:revision>60</cp:revision>
  <dcterms:created xsi:type="dcterms:W3CDTF">2018-06-05T14:46:33Z</dcterms:created>
  <dcterms:modified xsi:type="dcterms:W3CDTF">2018-06-24T19:19:34Z</dcterms:modified>
</cp:coreProperties>
</file>